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06" r:id="rId2"/>
    <p:sldId id="308" r:id="rId3"/>
    <p:sldId id="301" r:id="rId4"/>
    <p:sldId id="266" r:id="rId5"/>
    <p:sldId id="258" r:id="rId6"/>
    <p:sldId id="298" r:id="rId7"/>
    <p:sldId id="288" r:id="rId8"/>
    <p:sldId id="259" r:id="rId9"/>
    <p:sldId id="271" r:id="rId10"/>
    <p:sldId id="272" r:id="rId11"/>
    <p:sldId id="273" r:id="rId12"/>
    <p:sldId id="274" r:id="rId13"/>
    <p:sldId id="275" r:id="rId14"/>
    <p:sldId id="277" r:id="rId15"/>
    <p:sldId id="276" r:id="rId16"/>
    <p:sldId id="278" r:id="rId17"/>
    <p:sldId id="268" r:id="rId18"/>
    <p:sldId id="280" r:id="rId19"/>
    <p:sldId id="279" r:id="rId20"/>
    <p:sldId id="281" r:id="rId21"/>
    <p:sldId id="260" r:id="rId22"/>
    <p:sldId id="286" r:id="rId23"/>
    <p:sldId id="300" r:id="rId24"/>
    <p:sldId id="283" r:id="rId25"/>
    <p:sldId id="284" r:id="rId26"/>
    <p:sldId id="285" r:id="rId27"/>
    <p:sldId id="304" r:id="rId28"/>
    <p:sldId id="287" r:id="rId29"/>
    <p:sldId id="265" r:id="rId30"/>
    <p:sldId id="289" r:id="rId31"/>
    <p:sldId id="290" r:id="rId32"/>
    <p:sldId id="291" r:id="rId33"/>
    <p:sldId id="292" r:id="rId34"/>
    <p:sldId id="293" r:id="rId35"/>
    <p:sldId id="299" r:id="rId36"/>
    <p:sldId id="296" r:id="rId37"/>
    <p:sldId id="309" r:id="rId38"/>
    <p:sldId id="305" r:id="rId39"/>
    <p:sldId id="26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77228" autoAdjust="0"/>
  </p:normalViewPr>
  <p:slideViewPr>
    <p:cSldViewPr snapToGrid="0">
      <p:cViewPr varScale="1">
        <p:scale>
          <a:sx n="142" d="100"/>
          <a:sy n="142" d="100"/>
        </p:scale>
        <p:origin x="102" y="10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2" d="100"/>
          <a:sy n="122" d="100"/>
        </p:scale>
        <p:origin x="4998"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A3B69-0A95-44EB-8844-C516E57FA12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77BE279-FAC9-446B-97B5-0C20475440BD}">
      <dgm:prSet/>
      <dgm:spPr/>
      <dgm:t>
        <a:bodyPr/>
        <a:lstStyle/>
        <a:p>
          <a:r>
            <a:rPr lang="en-US"/>
            <a:t>Payload Obfuscation</a:t>
          </a:r>
        </a:p>
      </dgm:t>
    </dgm:pt>
    <dgm:pt modelId="{43D5B22F-BC5F-4D8A-921D-96D4B949E510}" type="parTrans" cxnId="{FBCEB78C-A1CF-44C3-A473-6A8F96444E01}">
      <dgm:prSet/>
      <dgm:spPr/>
      <dgm:t>
        <a:bodyPr/>
        <a:lstStyle/>
        <a:p>
          <a:endParaRPr lang="en-US"/>
        </a:p>
      </dgm:t>
    </dgm:pt>
    <dgm:pt modelId="{41EE6A2F-F984-47AC-A3EB-9CE649CAED71}" type="sibTrans" cxnId="{FBCEB78C-A1CF-44C3-A473-6A8F96444E01}">
      <dgm:prSet/>
      <dgm:spPr/>
      <dgm:t>
        <a:bodyPr/>
        <a:lstStyle/>
        <a:p>
          <a:endParaRPr lang="en-US"/>
        </a:p>
      </dgm:t>
    </dgm:pt>
    <dgm:pt modelId="{F69DCCEF-931A-4FAD-9B13-4B3611A28905}">
      <dgm:prSet/>
      <dgm:spPr/>
      <dgm:t>
        <a:bodyPr/>
        <a:lstStyle/>
        <a:p>
          <a:r>
            <a:rPr lang="en-US" dirty="0"/>
            <a:t>AMSI/Defender Bypass</a:t>
          </a:r>
        </a:p>
      </dgm:t>
    </dgm:pt>
    <dgm:pt modelId="{DEECF639-70D2-4EEF-AC2B-8706CAC2B069}" type="parTrans" cxnId="{EEBDE950-D590-4C06-A81C-D3E12AC77095}">
      <dgm:prSet/>
      <dgm:spPr/>
      <dgm:t>
        <a:bodyPr/>
        <a:lstStyle/>
        <a:p>
          <a:endParaRPr lang="en-US"/>
        </a:p>
      </dgm:t>
    </dgm:pt>
    <dgm:pt modelId="{1F9FAD4C-C536-4AD1-ADF7-B10B8FD155B4}" type="sibTrans" cxnId="{EEBDE950-D590-4C06-A81C-D3E12AC77095}">
      <dgm:prSet/>
      <dgm:spPr/>
      <dgm:t>
        <a:bodyPr/>
        <a:lstStyle/>
        <a:p>
          <a:endParaRPr lang="en-US"/>
        </a:p>
      </dgm:t>
    </dgm:pt>
    <dgm:pt modelId="{6D52C312-F868-4078-BCB7-A7502ABAC760}">
      <dgm:prSet/>
      <dgm:spPr/>
      <dgm:t>
        <a:bodyPr/>
        <a:lstStyle/>
        <a:p>
          <a:r>
            <a:rPr lang="en-US"/>
            <a:t>EDR/XDR Evasion</a:t>
          </a:r>
        </a:p>
      </dgm:t>
    </dgm:pt>
    <dgm:pt modelId="{45C4F43B-9617-4D5D-B2A4-9675B7809E03}" type="parTrans" cxnId="{ECC159F6-514C-4D38-851D-F1CD40C711E0}">
      <dgm:prSet/>
      <dgm:spPr/>
      <dgm:t>
        <a:bodyPr/>
        <a:lstStyle/>
        <a:p>
          <a:endParaRPr lang="en-US"/>
        </a:p>
      </dgm:t>
    </dgm:pt>
    <dgm:pt modelId="{5854F783-8689-453D-88B6-AAC91ED031DE}" type="sibTrans" cxnId="{ECC159F6-514C-4D38-851D-F1CD40C711E0}">
      <dgm:prSet/>
      <dgm:spPr/>
      <dgm:t>
        <a:bodyPr/>
        <a:lstStyle/>
        <a:p>
          <a:endParaRPr lang="en-US"/>
        </a:p>
      </dgm:t>
    </dgm:pt>
    <dgm:pt modelId="{4A362520-9A12-492C-B75A-1C3ABB89790F}" type="pres">
      <dgm:prSet presAssocID="{C47A3B69-0A95-44EB-8844-C516E57FA12E}" presName="vert0" presStyleCnt="0">
        <dgm:presLayoutVars>
          <dgm:dir/>
          <dgm:animOne val="branch"/>
          <dgm:animLvl val="lvl"/>
        </dgm:presLayoutVars>
      </dgm:prSet>
      <dgm:spPr/>
    </dgm:pt>
    <dgm:pt modelId="{00A1F265-0FDF-46B7-94B3-5F848A3D241C}" type="pres">
      <dgm:prSet presAssocID="{877BE279-FAC9-446B-97B5-0C20475440BD}" presName="thickLine" presStyleLbl="alignNode1" presStyleIdx="0" presStyleCnt="3"/>
      <dgm:spPr/>
    </dgm:pt>
    <dgm:pt modelId="{8017D3D0-8DD4-4E80-81CB-8DC8B1CBFA5B}" type="pres">
      <dgm:prSet presAssocID="{877BE279-FAC9-446B-97B5-0C20475440BD}" presName="horz1" presStyleCnt="0"/>
      <dgm:spPr/>
    </dgm:pt>
    <dgm:pt modelId="{F30A6A2B-2932-43CC-A369-D3D5AF5A6ECE}" type="pres">
      <dgm:prSet presAssocID="{877BE279-FAC9-446B-97B5-0C20475440BD}" presName="tx1" presStyleLbl="revTx" presStyleIdx="0" presStyleCnt="3"/>
      <dgm:spPr/>
    </dgm:pt>
    <dgm:pt modelId="{802B19E7-253B-4425-A15B-DDC099BAC5B0}" type="pres">
      <dgm:prSet presAssocID="{877BE279-FAC9-446B-97B5-0C20475440BD}" presName="vert1" presStyleCnt="0"/>
      <dgm:spPr/>
    </dgm:pt>
    <dgm:pt modelId="{15F54488-5193-4CB0-8B0A-3AFC0B82B4B0}" type="pres">
      <dgm:prSet presAssocID="{F69DCCEF-931A-4FAD-9B13-4B3611A28905}" presName="thickLine" presStyleLbl="alignNode1" presStyleIdx="1" presStyleCnt="3"/>
      <dgm:spPr/>
    </dgm:pt>
    <dgm:pt modelId="{F70048E2-CE6F-44AD-AD43-1FF8F7AC1F37}" type="pres">
      <dgm:prSet presAssocID="{F69DCCEF-931A-4FAD-9B13-4B3611A28905}" presName="horz1" presStyleCnt="0"/>
      <dgm:spPr/>
    </dgm:pt>
    <dgm:pt modelId="{7EB6E5E0-801F-4B33-80E5-03C3513D03AD}" type="pres">
      <dgm:prSet presAssocID="{F69DCCEF-931A-4FAD-9B13-4B3611A28905}" presName="tx1" presStyleLbl="revTx" presStyleIdx="1" presStyleCnt="3"/>
      <dgm:spPr/>
    </dgm:pt>
    <dgm:pt modelId="{2CF8A252-0C12-41D2-8BB9-C283AE75645D}" type="pres">
      <dgm:prSet presAssocID="{F69DCCEF-931A-4FAD-9B13-4B3611A28905}" presName="vert1" presStyleCnt="0"/>
      <dgm:spPr/>
    </dgm:pt>
    <dgm:pt modelId="{947BE22A-AB2D-40AD-A361-D9F530F4F5A9}" type="pres">
      <dgm:prSet presAssocID="{6D52C312-F868-4078-BCB7-A7502ABAC760}" presName="thickLine" presStyleLbl="alignNode1" presStyleIdx="2" presStyleCnt="3"/>
      <dgm:spPr/>
    </dgm:pt>
    <dgm:pt modelId="{A12CDD4F-22DF-4AF6-A4C6-04F017DEAA57}" type="pres">
      <dgm:prSet presAssocID="{6D52C312-F868-4078-BCB7-A7502ABAC760}" presName="horz1" presStyleCnt="0"/>
      <dgm:spPr/>
    </dgm:pt>
    <dgm:pt modelId="{352C95BA-7333-42BE-A00E-B224045C68BD}" type="pres">
      <dgm:prSet presAssocID="{6D52C312-F868-4078-BCB7-A7502ABAC760}" presName="tx1" presStyleLbl="revTx" presStyleIdx="2" presStyleCnt="3"/>
      <dgm:spPr/>
    </dgm:pt>
    <dgm:pt modelId="{BEC3D793-F5A0-4DF0-92AB-3C3F14FC36F0}" type="pres">
      <dgm:prSet presAssocID="{6D52C312-F868-4078-BCB7-A7502ABAC760}" presName="vert1" presStyleCnt="0"/>
      <dgm:spPr/>
    </dgm:pt>
  </dgm:ptLst>
  <dgm:cxnLst>
    <dgm:cxn modelId="{A5AA0C5B-B15A-4476-BB07-2A715BF9DD78}" type="presOf" srcId="{F69DCCEF-931A-4FAD-9B13-4B3611A28905}" destId="{7EB6E5E0-801F-4B33-80E5-03C3513D03AD}" srcOrd="0" destOrd="0" presId="urn:microsoft.com/office/officeart/2008/layout/LinedList"/>
    <dgm:cxn modelId="{E2CD2246-0586-4E27-A27B-2D9E15676214}" type="presOf" srcId="{6D52C312-F868-4078-BCB7-A7502ABAC760}" destId="{352C95BA-7333-42BE-A00E-B224045C68BD}" srcOrd="0" destOrd="0" presId="urn:microsoft.com/office/officeart/2008/layout/LinedList"/>
    <dgm:cxn modelId="{EEBDE950-D590-4C06-A81C-D3E12AC77095}" srcId="{C47A3B69-0A95-44EB-8844-C516E57FA12E}" destId="{F69DCCEF-931A-4FAD-9B13-4B3611A28905}" srcOrd="1" destOrd="0" parTransId="{DEECF639-70D2-4EEF-AC2B-8706CAC2B069}" sibTransId="{1F9FAD4C-C536-4AD1-ADF7-B10B8FD155B4}"/>
    <dgm:cxn modelId="{62B0918C-1AC0-4D04-8DDC-46323FF87268}" type="presOf" srcId="{877BE279-FAC9-446B-97B5-0C20475440BD}" destId="{F30A6A2B-2932-43CC-A369-D3D5AF5A6ECE}" srcOrd="0" destOrd="0" presId="urn:microsoft.com/office/officeart/2008/layout/LinedList"/>
    <dgm:cxn modelId="{FBCEB78C-A1CF-44C3-A473-6A8F96444E01}" srcId="{C47A3B69-0A95-44EB-8844-C516E57FA12E}" destId="{877BE279-FAC9-446B-97B5-0C20475440BD}" srcOrd="0" destOrd="0" parTransId="{43D5B22F-BC5F-4D8A-921D-96D4B949E510}" sibTransId="{41EE6A2F-F984-47AC-A3EB-9CE649CAED71}"/>
    <dgm:cxn modelId="{261FB6EB-F7B9-4E94-AD5A-1E239209D6C2}" type="presOf" srcId="{C47A3B69-0A95-44EB-8844-C516E57FA12E}" destId="{4A362520-9A12-492C-B75A-1C3ABB89790F}" srcOrd="0" destOrd="0" presId="urn:microsoft.com/office/officeart/2008/layout/LinedList"/>
    <dgm:cxn modelId="{ECC159F6-514C-4D38-851D-F1CD40C711E0}" srcId="{C47A3B69-0A95-44EB-8844-C516E57FA12E}" destId="{6D52C312-F868-4078-BCB7-A7502ABAC760}" srcOrd="2" destOrd="0" parTransId="{45C4F43B-9617-4D5D-B2A4-9675B7809E03}" sibTransId="{5854F783-8689-453D-88B6-AAC91ED031DE}"/>
    <dgm:cxn modelId="{198BAB12-2A1A-4462-B2C7-DE020CEE2C46}" type="presParOf" srcId="{4A362520-9A12-492C-B75A-1C3ABB89790F}" destId="{00A1F265-0FDF-46B7-94B3-5F848A3D241C}" srcOrd="0" destOrd="0" presId="urn:microsoft.com/office/officeart/2008/layout/LinedList"/>
    <dgm:cxn modelId="{E66B0A3B-AA6E-47C4-A1FE-991AFFF687A2}" type="presParOf" srcId="{4A362520-9A12-492C-B75A-1C3ABB89790F}" destId="{8017D3D0-8DD4-4E80-81CB-8DC8B1CBFA5B}" srcOrd="1" destOrd="0" presId="urn:microsoft.com/office/officeart/2008/layout/LinedList"/>
    <dgm:cxn modelId="{79382405-0C97-40D0-A3C8-113DE4F5C072}" type="presParOf" srcId="{8017D3D0-8DD4-4E80-81CB-8DC8B1CBFA5B}" destId="{F30A6A2B-2932-43CC-A369-D3D5AF5A6ECE}" srcOrd="0" destOrd="0" presId="urn:microsoft.com/office/officeart/2008/layout/LinedList"/>
    <dgm:cxn modelId="{33E59935-72AD-4175-AC35-9F82566E7D6B}" type="presParOf" srcId="{8017D3D0-8DD4-4E80-81CB-8DC8B1CBFA5B}" destId="{802B19E7-253B-4425-A15B-DDC099BAC5B0}" srcOrd="1" destOrd="0" presId="urn:microsoft.com/office/officeart/2008/layout/LinedList"/>
    <dgm:cxn modelId="{6B7B80F3-BB9F-4712-B9FA-7E8F7A16F82E}" type="presParOf" srcId="{4A362520-9A12-492C-B75A-1C3ABB89790F}" destId="{15F54488-5193-4CB0-8B0A-3AFC0B82B4B0}" srcOrd="2" destOrd="0" presId="urn:microsoft.com/office/officeart/2008/layout/LinedList"/>
    <dgm:cxn modelId="{781539BD-1508-4114-A7B2-DF71FE5E2BB1}" type="presParOf" srcId="{4A362520-9A12-492C-B75A-1C3ABB89790F}" destId="{F70048E2-CE6F-44AD-AD43-1FF8F7AC1F37}" srcOrd="3" destOrd="0" presId="urn:microsoft.com/office/officeart/2008/layout/LinedList"/>
    <dgm:cxn modelId="{10D71DD1-82E1-4EE8-9A8E-267E65160AF4}" type="presParOf" srcId="{F70048E2-CE6F-44AD-AD43-1FF8F7AC1F37}" destId="{7EB6E5E0-801F-4B33-80E5-03C3513D03AD}" srcOrd="0" destOrd="0" presId="urn:microsoft.com/office/officeart/2008/layout/LinedList"/>
    <dgm:cxn modelId="{939F7AD7-9F67-44F3-910B-8391FF24BAA2}" type="presParOf" srcId="{F70048E2-CE6F-44AD-AD43-1FF8F7AC1F37}" destId="{2CF8A252-0C12-41D2-8BB9-C283AE75645D}" srcOrd="1" destOrd="0" presId="urn:microsoft.com/office/officeart/2008/layout/LinedList"/>
    <dgm:cxn modelId="{A1CCCB21-9112-4ADC-8340-32E9D9B6E537}" type="presParOf" srcId="{4A362520-9A12-492C-B75A-1C3ABB89790F}" destId="{947BE22A-AB2D-40AD-A361-D9F530F4F5A9}" srcOrd="4" destOrd="0" presId="urn:microsoft.com/office/officeart/2008/layout/LinedList"/>
    <dgm:cxn modelId="{5BE1F6C0-25FE-477E-99AD-7FD0918620BF}" type="presParOf" srcId="{4A362520-9A12-492C-B75A-1C3ABB89790F}" destId="{A12CDD4F-22DF-4AF6-A4C6-04F017DEAA57}" srcOrd="5" destOrd="0" presId="urn:microsoft.com/office/officeart/2008/layout/LinedList"/>
    <dgm:cxn modelId="{88D4ABBD-8742-4208-BEEC-0E84EC510319}" type="presParOf" srcId="{A12CDD4F-22DF-4AF6-A4C6-04F017DEAA57}" destId="{352C95BA-7333-42BE-A00E-B224045C68BD}" srcOrd="0" destOrd="0" presId="urn:microsoft.com/office/officeart/2008/layout/LinedList"/>
    <dgm:cxn modelId="{9EA525D0-FD36-45BE-B3FC-ADC84F532585}" type="presParOf" srcId="{A12CDD4F-22DF-4AF6-A4C6-04F017DEAA57}" destId="{BEC3D793-F5A0-4DF0-92AB-3C3F14FC36F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1F265-0FDF-46B7-94B3-5F848A3D241C}">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A6A2B-2932-43CC-A369-D3D5AF5A6ECE}">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Payload Obfuscation</a:t>
          </a:r>
        </a:p>
      </dsp:txBody>
      <dsp:txXfrm>
        <a:off x="0" y="2492"/>
        <a:ext cx="6492875" cy="1700138"/>
      </dsp:txXfrm>
    </dsp:sp>
    <dsp:sp modelId="{15F54488-5193-4CB0-8B0A-3AFC0B82B4B0}">
      <dsp:nvSpPr>
        <dsp:cNvPr id="0" name=""/>
        <dsp:cNvSpPr/>
      </dsp:nvSpPr>
      <dsp:spPr>
        <a:xfrm>
          <a:off x="0" y="1702630"/>
          <a:ext cx="6492875" cy="0"/>
        </a:xfrm>
        <a:prstGeom prst="line">
          <a:avLst/>
        </a:prstGeom>
        <a:solidFill>
          <a:schemeClr val="accent2">
            <a:hueOff val="3604206"/>
            <a:satOff val="5500"/>
            <a:lumOff val="196"/>
            <a:alphaOff val="0"/>
          </a:schemeClr>
        </a:solidFill>
        <a:ln w="12700" cap="flat" cmpd="sng" algn="ctr">
          <a:solidFill>
            <a:schemeClr val="accent2">
              <a:hueOff val="3604206"/>
              <a:satOff val="55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6E5E0-801F-4B33-80E5-03C3513D03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AMSI/Defender Bypass</a:t>
          </a:r>
        </a:p>
      </dsp:txBody>
      <dsp:txXfrm>
        <a:off x="0" y="1702630"/>
        <a:ext cx="6492875" cy="1700138"/>
      </dsp:txXfrm>
    </dsp:sp>
    <dsp:sp modelId="{947BE22A-AB2D-40AD-A361-D9F530F4F5A9}">
      <dsp:nvSpPr>
        <dsp:cNvPr id="0" name=""/>
        <dsp:cNvSpPr/>
      </dsp:nvSpPr>
      <dsp:spPr>
        <a:xfrm>
          <a:off x="0" y="3402769"/>
          <a:ext cx="6492875" cy="0"/>
        </a:xfrm>
        <a:prstGeom prst="line">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C95BA-7333-42BE-A00E-B224045C68BD}">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EDR/XDR Evasion</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8022E-8485-4AE3-A8BE-EF6F376EF7B5}"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EA5-1B90-4852-9F61-4468512BDD7F}" type="slidenum">
              <a:rPr lang="en-US" smtClean="0"/>
              <a:t>‹#›</a:t>
            </a:fld>
            <a:endParaRPr lang="en-US"/>
          </a:p>
        </p:txBody>
      </p:sp>
    </p:spTree>
    <p:extLst>
      <p:ext uri="{BB962C8B-B14F-4D97-AF65-F5344CB8AC3E}">
        <p14:creationId xmlns:p14="http://schemas.microsoft.com/office/powerpoint/2010/main" val="13003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welcome and also thank you to the wonderful organizing team, the volunteers , the sponsors but most importantly thank you for being apart of such a great community and being here today.</a:t>
            </a:r>
          </a:p>
          <a:p>
            <a:endParaRPr lang="en-US" dirty="0"/>
          </a:p>
          <a:p>
            <a:r>
              <a:rPr lang="en-US" dirty="0"/>
              <a:t>I know sometimes it is hard fight off the inevitable food coma after such a wonderful lunch, during the first time slot post lunch so I decided to take a different approach to this presentation to hopefully get you pumped up and to fight off the tyranny of the calories consumed. </a:t>
            </a:r>
          </a:p>
          <a:p>
            <a:endParaRPr lang="en-US" dirty="0"/>
          </a:p>
          <a:p>
            <a:r>
              <a:rPr lang="en-US" dirty="0"/>
              <a:t>So with that Lets get started….</a:t>
            </a:r>
          </a:p>
        </p:txBody>
      </p:sp>
      <p:sp>
        <p:nvSpPr>
          <p:cNvPr id="4" name="Slide Number Placeholder 3"/>
          <p:cNvSpPr>
            <a:spLocks noGrp="1"/>
          </p:cNvSpPr>
          <p:nvPr>
            <p:ph type="sldNum" sz="quarter" idx="5"/>
          </p:nvPr>
        </p:nvSpPr>
        <p:spPr/>
        <p:txBody>
          <a:bodyPr/>
          <a:lstStyle/>
          <a:p>
            <a:fld id="{EF956EA5-1B90-4852-9F61-4468512BDD7F}" type="slidenum">
              <a:rPr lang="en-US" smtClean="0"/>
              <a:t>1</a:t>
            </a:fld>
            <a:endParaRPr lang="en-US"/>
          </a:p>
        </p:txBody>
      </p:sp>
    </p:spTree>
    <p:extLst>
      <p:ext uri="{BB962C8B-B14F-4D97-AF65-F5344CB8AC3E}">
        <p14:creationId xmlns:p14="http://schemas.microsoft.com/office/powerpoint/2010/main" val="2819361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11</a:t>
            </a:fld>
            <a:endParaRPr lang="en-US"/>
          </a:p>
        </p:txBody>
      </p:sp>
    </p:spTree>
    <p:extLst>
      <p:ext uri="{BB962C8B-B14F-4D97-AF65-F5344CB8AC3E}">
        <p14:creationId xmlns:p14="http://schemas.microsoft.com/office/powerpoint/2010/main" val="317237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12</a:t>
            </a:fld>
            <a:endParaRPr lang="en-US"/>
          </a:p>
        </p:txBody>
      </p:sp>
    </p:spTree>
    <p:extLst>
      <p:ext uri="{BB962C8B-B14F-4D97-AF65-F5344CB8AC3E}">
        <p14:creationId xmlns:p14="http://schemas.microsoft.com/office/powerpoint/2010/main" val="472120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13</a:t>
            </a:fld>
            <a:endParaRPr lang="en-US"/>
          </a:p>
        </p:txBody>
      </p:sp>
    </p:spTree>
    <p:extLst>
      <p:ext uri="{BB962C8B-B14F-4D97-AF65-F5344CB8AC3E}">
        <p14:creationId xmlns:p14="http://schemas.microsoft.com/office/powerpoint/2010/main" val="167985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14</a:t>
            </a:fld>
            <a:endParaRPr lang="en-US"/>
          </a:p>
        </p:txBody>
      </p:sp>
    </p:spTree>
    <p:extLst>
      <p:ext uri="{BB962C8B-B14F-4D97-AF65-F5344CB8AC3E}">
        <p14:creationId xmlns:p14="http://schemas.microsoft.com/office/powerpoint/2010/main" val="639399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15</a:t>
            </a:fld>
            <a:endParaRPr lang="en-US"/>
          </a:p>
        </p:txBody>
      </p:sp>
    </p:spTree>
    <p:extLst>
      <p:ext uri="{BB962C8B-B14F-4D97-AF65-F5344CB8AC3E}">
        <p14:creationId xmlns:p14="http://schemas.microsoft.com/office/powerpoint/2010/main" val="357332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16</a:t>
            </a:fld>
            <a:endParaRPr lang="en-US"/>
          </a:p>
        </p:txBody>
      </p:sp>
    </p:spTree>
    <p:extLst>
      <p:ext uri="{BB962C8B-B14F-4D97-AF65-F5344CB8AC3E}">
        <p14:creationId xmlns:p14="http://schemas.microsoft.com/office/powerpoint/2010/main" val="192581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8090"/>
                </a:solidFill>
                <a:latin typeface="Source Code Pro" panose="020B0509030403020204" pitchFamily="49" charset="0"/>
              </a:rPr>
              <a:t>### This requires you to be Admin</a:t>
            </a:r>
            <a:r>
              <a:rPr lang="en-US" sz="1200" dirty="0">
                <a:solidFill>
                  <a:srgbClr val="000000"/>
                </a:solidFill>
                <a:latin typeface="Source Code Pro" panose="020B0509030403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System.Diagnostics.EventLog</a:t>
            </a: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CreateEventSource</a:t>
            </a:r>
            <a:r>
              <a:rPr lang="en-US" sz="1200" dirty="0">
                <a:solidFill>
                  <a:srgbClr val="999999"/>
                </a:solidFill>
                <a:latin typeface="Source Code Pro" panose="020B0509030403020204" pitchFamily="49" charset="0"/>
              </a:rPr>
              <a:t>(</a:t>
            </a:r>
            <a:r>
              <a:rPr lang="en-US" sz="1200" dirty="0">
                <a:solidFill>
                  <a:srgbClr val="669900"/>
                </a:solidFill>
                <a:latin typeface="Source Code Pro" panose="020B0509030403020204" pitchFamily="49" charset="0"/>
              </a:rPr>
              <a:t>“</a:t>
            </a:r>
            <a:r>
              <a:rPr lang="en-US" sz="1200" dirty="0" err="1">
                <a:solidFill>
                  <a:srgbClr val="669900"/>
                </a:solidFill>
                <a:latin typeface="Source Code Pro" panose="020B0509030403020204" pitchFamily="49" charset="0"/>
              </a:rPr>
              <a:t>Bsides</a:t>
            </a:r>
            <a:r>
              <a:rPr lang="en-US" sz="1200" dirty="0">
                <a:solidFill>
                  <a:srgbClr val="669900"/>
                </a:solidFill>
                <a:latin typeface="Source Code Pro" panose="020B0509030403020204" pitchFamily="49" charset="0"/>
              </a:rPr>
              <a:t>"</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"Application"</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System.Diagnostics.EventLog</a:t>
            </a: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WriteEntry</a:t>
            </a:r>
            <a:r>
              <a:rPr lang="en-US" sz="1200" dirty="0">
                <a:solidFill>
                  <a:srgbClr val="999999"/>
                </a:solidFill>
                <a:latin typeface="Source Code Pro" panose="020B0509030403020204" pitchFamily="49" charset="0"/>
              </a:rPr>
              <a:t>(</a:t>
            </a:r>
            <a:r>
              <a:rPr lang="en-US" sz="1200" dirty="0">
                <a:solidFill>
                  <a:srgbClr val="669900"/>
                </a:solidFill>
                <a:latin typeface="Source Code Pro" panose="020B0509030403020204" pitchFamily="49" charset="0"/>
              </a:rPr>
              <a:t>“</a:t>
            </a:r>
            <a:r>
              <a:rPr lang="en-US" sz="1200" dirty="0" err="1">
                <a:solidFill>
                  <a:srgbClr val="669900"/>
                </a:solidFill>
                <a:latin typeface="Source Code Pro" panose="020B0509030403020204" pitchFamily="49" charset="0"/>
              </a:rPr>
              <a:t>Bsides</a:t>
            </a:r>
            <a:r>
              <a:rPr lang="en-US" sz="1200" dirty="0">
                <a:solidFill>
                  <a:srgbClr val="669900"/>
                </a:solidFill>
                <a:latin typeface="Source Code Pro" panose="020B0509030403020204" pitchFamily="49" charset="0"/>
              </a:rPr>
              <a:t>"</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"This is a sample event entry"</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"Information"</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100</a:t>
            </a:r>
            <a:r>
              <a:rPr lang="en-US" sz="1200" dirty="0">
                <a:solidFill>
                  <a:srgbClr val="999999"/>
                </a:solidFill>
                <a:latin typeface="Source Code Pro" panose="020B0509030403020204" pitchFamily="49" charset="0"/>
              </a:rPr>
              <a:t>)</a:t>
            </a:r>
            <a:endParaRPr lang="en-US" sz="1200" dirty="0"/>
          </a:p>
          <a:p>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17</a:t>
            </a:fld>
            <a:endParaRPr lang="en-US"/>
          </a:p>
        </p:txBody>
      </p:sp>
    </p:spTree>
    <p:extLst>
      <p:ext uri="{BB962C8B-B14F-4D97-AF65-F5344CB8AC3E}">
        <p14:creationId xmlns:p14="http://schemas.microsoft.com/office/powerpoint/2010/main" val="1701435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18</a:t>
            </a:fld>
            <a:endParaRPr lang="en-US"/>
          </a:p>
        </p:txBody>
      </p:sp>
    </p:spTree>
    <p:extLst>
      <p:ext uri="{BB962C8B-B14F-4D97-AF65-F5344CB8AC3E}">
        <p14:creationId xmlns:p14="http://schemas.microsoft.com/office/powerpoint/2010/main" val="3845575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https://docs.microsoft.com/en-us/windows/win32/eventlog/event-logging-security</a:t>
            </a:r>
          </a:p>
        </p:txBody>
      </p:sp>
      <p:sp>
        <p:nvSpPr>
          <p:cNvPr id="4" name="Slide Number Placeholder 3"/>
          <p:cNvSpPr>
            <a:spLocks noGrp="1"/>
          </p:cNvSpPr>
          <p:nvPr>
            <p:ph type="sldNum" sz="quarter" idx="5"/>
          </p:nvPr>
        </p:nvSpPr>
        <p:spPr/>
        <p:txBody>
          <a:bodyPr/>
          <a:lstStyle/>
          <a:p>
            <a:fld id="{EF956EA5-1B90-4852-9F61-4468512BDD7F}" type="slidenum">
              <a:rPr lang="en-US" smtClean="0"/>
              <a:t>19</a:t>
            </a:fld>
            <a:endParaRPr lang="en-US"/>
          </a:p>
        </p:txBody>
      </p:sp>
    </p:spTree>
    <p:extLst>
      <p:ext uri="{BB962C8B-B14F-4D97-AF65-F5344CB8AC3E}">
        <p14:creationId xmlns:p14="http://schemas.microsoft.com/office/powerpoint/2010/main" val="176132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20</a:t>
            </a:fld>
            <a:endParaRPr lang="en-US"/>
          </a:p>
        </p:txBody>
      </p:sp>
    </p:spTree>
    <p:extLst>
      <p:ext uri="{BB962C8B-B14F-4D97-AF65-F5344CB8AC3E}">
        <p14:creationId xmlns:p14="http://schemas.microsoft.com/office/powerpoint/2010/main" val="142303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a:t>
            </a:fld>
            <a:endParaRPr lang="en-US"/>
          </a:p>
        </p:txBody>
      </p:sp>
    </p:spTree>
    <p:extLst>
      <p:ext uri="{BB962C8B-B14F-4D97-AF65-F5344CB8AC3E}">
        <p14:creationId xmlns:p14="http://schemas.microsoft.com/office/powerpoint/2010/main" val="112456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21</a:t>
            </a:fld>
            <a:endParaRPr lang="en-US"/>
          </a:p>
        </p:txBody>
      </p:sp>
    </p:spTree>
    <p:extLst>
      <p:ext uri="{BB962C8B-B14F-4D97-AF65-F5344CB8AC3E}">
        <p14:creationId xmlns:p14="http://schemas.microsoft.com/office/powerpoint/2010/main" val="392309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22</a:t>
            </a:fld>
            <a:endParaRPr lang="en-US"/>
          </a:p>
        </p:txBody>
      </p:sp>
    </p:spTree>
    <p:extLst>
      <p:ext uri="{BB962C8B-B14F-4D97-AF65-F5344CB8AC3E}">
        <p14:creationId xmlns:p14="http://schemas.microsoft.com/office/powerpoint/2010/main" val="866179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23</a:t>
            </a:fld>
            <a:endParaRPr lang="en-US"/>
          </a:p>
        </p:txBody>
      </p:sp>
    </p:spTree>
    <p:extLst>
      <p:ext uri="{BB962C8B-B14F-4D97-AF65-F5344CB8AC3E}">
        <p14:creationId xmlns:p14="http://schemas.microsoft.com/office/powerpoint/2010/main" val="101505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24</a:t>
            </a:fld>
            <a:endParaRPr lang="en-US"/>
          </a:p>
        </p:txBody>
      </p:sp>
    </p:spTree>
    <p:extLst>
      <p:ext uri="{BB962C8B-B14F-4D97-AF65-F5344CB8AC3E}">
        <p14:creationId xmlns:p14="http://schemas.microsoft.com/office/powerpoint/2010/main" val="263438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25</a:t>
            </a:fld>
            <a:endParaRPr lang="en-US"/>
          </a:p>
        </p:txBody>
      </p:sp>
    </p:spTree>
    <p:extLst>
      <p:ext uri="{BB962C8B-B14F-4D97-AF65-F5344CB8AC3E}">
        <p14:creationId xmlns:p14="http://schemas.microsoft.com/office/powerpoint/2010/main" val="4067416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26</a:t>
            </a:fld>
            <a:endParaRPr lang="en-US"/>
          </a:p>
        </p:txBody>
      </p:sp>
    </p:spTree>
    <p:extLst>
      <p:ext uri="{BB962C8B-B14F-4D97-AF65-F5344CB8AC3E}">
        <p14:creationId xmlns:p14="http://schemas.microsoft.com/office/powerpoint/2010/main" val="177097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61,440 bytes = 60KB</a:t>
            </a:r>
          </a:p>
          <a:p>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27</a:t>
            </a:fld>
            <a:endParaRPr lang="en-US"/>
          </a:p>
        </p:txBody>
      </p:sp>
    </p:spTree>
    <p:extLst>
      <p:ext uri="{BB962C8B-B14F-4D97-AF65-F5344CB8AC3E}">
        <p14:creationId xmlns:p14="http://schemas.microsoft.com/office/powerpoint/2010/main" val="131964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covered the enough of the basics of windows event logs to understand what is going on and how we can manually create our own event logs and even event sources. </a:t>
            </a:r>
          </a:p>
          <a:p>
            <a:endParaRPr lang="en-US" dirty="0"/>
          </a:p>
          <a:p>
            <a:r>
              <a:rPr lang="en-US" dirty="0"/>
              <a:t>This was the point in my research efforts were the clear goal of weaponization of the ability to arbitrarily inject binary data into event logs.</a:t>
            </a:r>
          </a:p>
        </p:txBody>
      </p:sp>
      <p:sp>
        <p:nvSpPr>
          <p:cNvPr id="4" name="Slide Number Placeholder 3"/>
          <p:cNvSpPr>
            <a:spLocks noGrp="1"/>
          </p:cNvSpPr>
          <p:nvPr>
            <p:ph type="sldNum" sz="quarter" idx="5"/>
          </p:nvPr>
        </p:nvSpPr>
        <p:spPr/>
        <p:txBody>
          <a:bodyPr/>
          <a:lstStyle/>
          <a:p>
            <a:fld id="{EF956EA5-1B90-4852-9F61-4468512BDD7F}" type="slidenum">
              <a:rPr lang="en-US" smtClean="0"/>
              <a:t>28</a:t>
            </a:fld>
            <a:endParaRPr lang="en-US"/>
          </a:p>
        </p:txBody>
      </p:sp>
    </p:spTree>
    <p:extLst>
      <p:ext uri="{BB962C8B-B14F-4D97-AF65-F5344CB8AC3E}">
        <p14:creationId xmlns:p14="http://schemas.microsoft.com/office/powerpoint/2010/main" val="2932244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29</a:t>
            </a:fld>
            <a:endParaRPr lang="en-US"/>
          </a:p>
        </p:txBody>
      </p:sp>
    </p:spTree>
    <p:extLst>
      <p:ext uri="{BB962C8B-B14F-4D97-AF65-F5344CB8AC3E}">
        <p14:creationId xmlns:p14="http://schemas.microsoft.com/office/powerpoint/2010/main" val="1774844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dotNet</a:t>
            </a:r>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30</a:t>
            </a:fld>
            <a:endParaRPr lang="en-US"/>
          </a:p>
        </p:txBody>
      </p:sp>
    </p:spTree>
    <p:extLst>
      <p:ext uri="{BB962C8B-B14F-4D97-AF65-F5344CB8AC3E}">
        <p14:creationId xmlns:p14="http://schemas.microsoft.com/office/powerpoint/2010/main" val="4108661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already have enough context clue to put the entire puzzle together based on what you just saw, but some of you may not so I think it is important to clarify some things before we progress forward. </a:t>
            </a:r>
          </a:p>
          <a:p>
            <a:endParaRPr lang="en-US" dirty="0"/>
          </a:p>
          <a:p>
            <a:r>
              <a:rPr lang="en-US" dirty="0"/>
              <a:t>The result of the discussion will not involve these three subjects. They are not needed, and frankly would be an exercise for you the audience if you so chose. </a:t>
            </a:r>
          </a:p>
        </p:txBody>
      </p:sp>
      <p:sp>
        <p:nvSpPr>
          <p:cNvPr id="4" name="Slide Number Placeholder 3"/>
          <p:cNvSpPr>
            <a:spLocks noGrp="1"/>
          </p:cNvSpPr>
          <p:nvPr>
            <p:ph type="sldNum" sz="quarter" idx="5"/>
          </p:nvPr>
        </p:nvSpPr>
        <p:spPr/>
        <p:txBody>
          <a:bodyPr/>
          <a:lstStyle/>
          <a:p>
            <a:fld id="{EF956EA5-1B90-4852-9F61-4468512BDD7F}" type="slidenum">
              <a:rPr lang="en-US" smtClean="0"/>
              <a:t>4</a:t>
            </a:fld>
            <a:endParaRPr lang="en-US"/>
          </a:p>
        </p:txBody>
      </p:sp>
    </p:spTree>
    <p:extLst>
      <p:ext uri="{BB962C8B-B14F-4D97-AF65-F5344CB8AC3E}">
        <p14:creationId xmlns:p14="http://schemas.microsoft.com/office/powerpoint/2010/main" val="4060657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Calc.exe</a:t>
            </a:r>
          </a:p>
        </p:txBody>
      </p:sp>
      <p:sp>
        <p:nvSpPr>
          <p:cNvPr id="4" name="Slide Number Placeholder 3"/>
          <p:cNvSpPr>
            <a:spLocks noGrp="1"/>
          </p:cNvSpPr>
          <p:nvPr>
            <p:ph type="sldNum" sz="quarter" idx="5"/>
          </p:nvPr>
        </p:nvSpPr>
        <p:spPr/>
        <p:txBody>
          <a:bodyPr/>
          <a:lstStyle/>
          <a:p>
            <a:fld id="{EF956EA5-1B90-4852-9F61-4468512BDD7F}" type="slidenum">
              <a:rPr lang="en-US" smtClean="0"/>
              <a:t>31</a:t>
            </a:fld>
            <a:endParaRPr lang="en-US"/>
          </a:p>
        </p:txBody>
      </p:sp>
    </p:spTree>
    <p:extLst>
      <p:ext uri="{BB962C8B-B14F-4D97-AF65-F5344CB8AC3E}">
        <p14:creationId xmlns:p14="http://schemas.microsoft.com/office/powerpoint/2010/main" val="2226668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p:txBody>
      </p:sp>
      <p:sp>
        <p:nvSpPr>
          <p:cNvPr id="4" name="Slide Number Placeholder 3"/>
          <p:cNvSpPr>
            <a:spLocks noGrp="1"/>
          </p:cNvSpPr>
          <p:nvPr>
            <p:ph type="sldNum" sz="quarter" idx="5"/>
          </p:nvPr>
        </p:nvSpPr>
        <p:spPr/>
        <p:txBody>
          <a:bodyPr/>
          <a:lstStyle/>
          <a:p>
            <a:fld id="{EF956EA5-1B90-4852-9F61-4468512BDD7F}" type="slidenum">
              <a:rPr lang="en-US" smtClean="0"/>
              <a:t>32</a:t>
            </a:fld>
            <a:endParaRPr lang="en-US"/>
          </a:p>
        </p:txBody>
      </p:sp>
    </p:spTree>
    <p:extLst>
      <p:ext uri="{BB962C8B-B14F-4D97-AF65-F5344CB8AC3E}">
        <p14:creationId xmlns:p14="http://schemas.microsoft.com/office/powerpoint/2010/main" val="1060620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33</a:t>
            </a:fld>
            <a:endParaRPr lang="en-US"/>
          </a:p>
        </p:txBody>
      </p:sp>
    </p:spTree>
    <p:extLst>
      <p:ext uri="{BB962C8B-B14F-4D97-AF65-F5344CB8AC3E}">
        <p14:creationId xmlns:p14="http://schemas.microsoft.com/office/powerpoint/2010/main" val="2676875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34</a:t>
            </a:fld>
            <a:endParaRPr lang="en-US"/>
          </a:p>
        </p:txBody>
      </p:sp>
    </p:spTree>
    <p:extLst>
      <p:ext uri="{BB962C8B-B14F-4D97-AF65-F5344CB8AC3E}">
        <p14:creationId xmlns:p14="http://schemas.microsoft.com/office/powerpoint/2010/main" val="1638465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35</a:t>
            </a:fld>
            <a:endParaRPr lang="en-US"/>
          </a:p>
        </p:txBody>
      </p:sp>
    </p:spTree>
    <p:extLst>
      <p:ext uri="{BB962C8B-B14F-4D97-AF65-F5344CB8AC3E}">
        <p14:creationId xmlns:p14="http://schemas.microsoft.com/office/powerpoint/2010/main" val="3355679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36</a:t>
            </a:fld>
            <a:endParaRPr lang="en-US"/>
          </a:p>
        </p:txBody>
      </p:sp>
    </p:spTree>
    <p:extLst>
      <p:ext uri="{BB962C8B-B14F-4D97-AF65-F5344CB8AC3E}">
        <p14:creationId xmlns:p14="http://schemas.microsoft.com/office/powerpoint/2010/main" val="4184949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38</a:t>
            </a:fld>
            <a:endParaRPr lang="en-US"/>
          </a:p>
        </p:txBody>
      </p:sp>
    </p:spTree>
    <p:extLst>
      <p:ext uri="{BB962C8B-B14F-4D97-AF65-F5344CB8AC3E}">
        <p14:creationId xmlns:p14="http://schemas.microsoft.com/office/powerpoint/2010/main" val="18077175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39</a:t>
            </a:fld>
            <a:endParaRPr lang="en-US"/>
          </a:p>
        </p:txBody>
      </p:sp>
    </p:spTree>
    <p:extLst>
      <p:ext uri="{BB962C8B-B14F-4D97-AF65-F5344CB8AC3E}">
        <p14:creationId xmlns:p14="http://schemas.microsoft.com/office/powerpoint/2010/main" val="3809065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5</a:t>
            </a:fld>
            <a:endParaRPr lang="en-US"/>
          </a:p>
        </p:txBody>
      </p:sp>
    </p:spTree>
    <p:extLst>
      <p:ext uri="{BB962C8B-B14F-4D97-AF65-F5344CB8AC3E}">
        <p14:creationId xmlns:p14="http://schemas.microsoft.com/office/powerpoint/2010/main" val="197766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6</a:t>
            </a:fld>
            <a:endParaRPr lang="en-US"/>
          </a:p>
        </p:txBody>
      </p:sp>
    </p:spTree>
    <p:extLst>
      <p:ext uri="{BB962C8B-B14F-4D97-AF65-F5344CB8AC3E}">
        <p14:creationId xmlns:p14="http://schemas.microsoft.com/office/powerpoint/2010/main" val="160814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7</a:t>
            </a:fld>
            <a:endParaRPr lang="en-US"/>
          </a:p>
        </p:txBody>
      </p:sp>
    </p:spTree>
    <p:extLst>
      <p:ext uri="{BB962C8B-B14F-4D97-AF65-F5344CB8AC3E}">
        <p14:creationId xmlns:p14="http://schemas.microsoft.com/office/powerpoint/2010/main" val="4011247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8</a:t>
            </a:fld>
            <a:endParaRPr lang="en-US"/>
          </a:p>
        </p:txBody>
      </p:sp>
    </p:spTree>
    <p:extLst>
      <p:ext uri="{BB962C8B-B14F-4D97-AF65-F5344CB8AC3E}">
        <p14:creationId xmlns:p14="http://schemas.microsoft.com/office/powerpoint/2010/main" val="142603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9</a:t>
            </a:fld>
            <a:endParaRPr lang="en-US"/>
          </a:p>
        </p:txBody>
      </p:sp>
    </p:spTree>
    <p:extLst>
      <p:ext uri="{BB962C8B-B14F-4D97-AF65-F5344CB8AC3E}">
        <p14:creationId xmlns:p14="http://schemas.microsoft.com/office/powerpoint/2010/main" val="180270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956EA5-1B90-4852-9F61-4468512BDD7F}" type="slidenum">
              <a:rPr lang="en-US" smtClean="0"/>
              <a:t>10</a:t>
            </a:fld>
            <a:endParaRPr lang="en-US"/>
          </a:p>
        </p:txBody>
      </p:sp>
    </p:spTree>
    <p:extLst>
      <p:ext uri="{BB962C8B-B14F-4D97-AF65-F5344CB8AC3E}">
        <p14:creationId xmlns:p14="http://schemas.microsoft.com/office/powerpoint/2010/main" val="2035744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4E6E6320-236B-127E-4430-DD60EE6D57BD}"/>
              </a:ext>
            </a:extLst>
          </p:cNvPr>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5096226" y="5990385"/>
            <a:ext cx="1949105" cy="731929"/>
          </a:xfrm>
          <a:prstGeom prst="rect">
            <a:avLst/>
          </a:prstGeom>
        </p:spPr>
      </p:pic>
    </p:spTree>
    <p:extLst>
      <p:ext uri="{BB962C8B-B14F-4D97-AF65-F5344CB8AC3E}">
        <p14:creationId xmlns:p14="http://schemas.microsoft.com/office/powerpoint/2010/main" val="615428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6614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6802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01802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Lucida Sans Unicode" panose="020B0602030504020204" pitchFamily="34" charset="0"/>
                <a:cs typeface="Lucida Sans Unicode" panose="020B0602030504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47055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39916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828844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352064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35673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42544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10/6/2022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2341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7000" r="-7000"/>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9B28BDD8-CD07-E007-927F-27E16B461CC7}"/>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tretch>
            <a:fillRect/>
          </a:stretch>
        </p:blipFill>
        <p:spPr>
          <a:xfrm>
            <a:off x="6070779" y="582625"/>
            <a:ext cx="7496264" cy="749626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C047B-748D-4E25-BA28-8B1B62B60218}" type="slidenum">
              <a:rPr lang="en-US" smtClean="0"/>
              <a:t>‹#›</a:t>
            </a:fld>
            <a:endParaRPr lang="en-US"/>
          </a:p>
        </p:txBody>
      </p:sp>
      <p:pic>
        <p:nvPicPr>
          <p:cNvPr id="8" name="Picture 7" descr="A picture containing text, clipart&#10;&#10;Description automatically generated">
            <a:extLst>
              <a:ext uri="{FF2B5EF4-FFF2-40B4-BE49-F238E27FC236}">
                <a16:creationId xmlns:a16="http://schemas.microsoft.com/office/drawing/2014/main" id="{0E4CE419-59B1-6B20-08B8-44B8F9B37ABD}"/>
              </a:ext>
            </a:extLst>
          </p:cNvPr>
          <p:cNvPicPr>
            <a:picLocks noChangeAspect="1"/>
          </p:cNvPicPr>
          <p:nvPr userDrawn="1"/>
        </p:nvPicPr>
        <p:blipFill>
          <a:blip r:embed="rId15">
            <a:alphaModFix amt="23000"/>
            <a:extLst>
              <a:ext uri="{28A0092B-C50C-407E-A947-70E740481C1C}">
                <a14:useLocalDpi xmlns:a14="http://schemas.microsoft.com/office/drawing/2010/main" val="0"/>
              </a:ext>
            </a:extLst>
          </a:blip>
          <a:stretch>
            <a:fillRect/>
          </a:stretch>
        </p:blipFill>
        <p:spPr>
          <a:xfrm>
            <a:off x="5096226" y="5990385"/>
            <a:ext cx="1949105" cy="731929"/>
          </a:xfrm>
          <a:prstGeom prst="rect">
            <a:avLst/>
          </a:prstGeom>
        </p:spPr>
      </p:pic>
    </p:spTree>
    <p:extLst>
      <p:ext uri="{BB962C8B-B14F-4D97-AF65-F5344CB8AC3E}">
        <p14:creationId xmlns:p14="http://schemas.microsoft.com/office/powerpoint/2010/main" val="7583731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threatpost.com/attackers-use-event-logs-to-hide-fileless-malware/179484/"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improsec/SharpEventPersist" TargetMode="External"/><Relationship Id="rId5" Type="http://schemas.openxmlformats.org/officeDocument/2006/relationships/hyperlink" Target="https://docs.microsoft.com/en-us/windows/win32/eventlog/event-logging-security" TargetMode="External"/><Relationship Id="rId4" Type="http://schemas.openxmlformats.org/officeDocument/2006/relationships/hyperlink" Target="https://securelist.com/a-new-secret-stash-for-fileless-malware/106393/"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with medium confidence">
            <a:extLst>
              <a:ext uri="{FF2B5EF4-FFF2-40B4-BE49-F238E27FC236}">
                <a16:creationId xmlns:a16="http://schemas.microsoft.com/office/drawing/2014/main" id="{9B60119F-824D-E778-5644-7BF96001D719}"/>
              </a:ext>
            </a:extLst>
          </p:cNvPr>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2666998" y="-436595"/>
            <a:ext cx="6858000" cy="6858000"/>
          </a:xfrm>
          <a:prstGeom prst="rect">
            <a:avLst/>
          </a:prstGeom>
        </p:spPr>
      </p:pic>
      <p:grpSp>
        <p:nvGrpSpPr>
          <p:cNvPr id="2" name="Group 1">
            <a:extLst>
              <a:ext uri="{FF2B5EF4-FFF2-40B4-BE49-F238E27FC236}">
                <a16:creationId xmlns:a16="http://schemas.microsoft.com/office/drawing/2014/main" id="{9BB6A2A0-BDC3-B7F7-4E88-F3D60F7A5749}"/>
              </a:ext>
            </a:extLst>
          </p:cNvPr>
          <p:cNvGrpSpPr/>
          <p:nvPr/>
        </p:nvGrpSpPr>
        <p:grpSpPr>
          <a:xfrm>
            <a:off x="1704973" y="2640504"/>
            <a:ext cx="8782050" cy="1576991"/>
            <a:chOff x="1704973" y="3899325"/>
            <a:chExt cx="8782050" cy="1576991"/>
          </a:xfrm>
        </p:grpSpPr>
        <p:pic>
          <p:nvPicPr>
            <p:cNvPr id="2050" name="Picture 2">
              <a:extLst>
                <a:ext uri="{FF2B5EF4-FFF2-40B4-BE49-F238E27FC236}">
                  <a16:creationId xmlns:a16="http://schemas.microsoft.com/office/drawing/2014/main" id="{C308F4AE-4609-0C34-9976-696FD2584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973" y="3899325"/>
              <a:ext cx="878205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0C19DB3-B781-7483-BDE5-4B5399689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998" y="4812818"/>
              <a:ext cx="6858000" cy="663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88210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45B22-801F-8D4E-C421-5365BC83F7CB}"/>
              </a:ext>
            </a:extLst>
          </p:cNvPr>
          <p:cNvPicPr>
            <a:picLocks noChangeAspect="1"/>
          </p:cNvPicPr>
          <p:nvPr/>
        </p:nvPicPr>
        <p:blipFill>
          <a:blip r:embed="rId3"/>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250709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6B9A1-0140-A2C5-6D28-792DFF205934}"/>
              </a:ext>
            </a:extLst>
          </p:cNvPr>
          <p:cNvPicPr>
            <a:picLocks noChangeAspect="1"/>
          </p:cNvPicPr>
          <p:nvPr/>
        </p:nvPicPr>
        <p:blipFill>
          <a:blip r:embed="rId3"/>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155157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CE278-A5AC-B25A-53E9-84BBD2043321}"/>
              </a:ext>
            </a:extLst>
          </p:cNvPr>
          <p:cNvPicPr>
            <a:picLocks noChangeAspect="1"/>
          </p:cNvPicPr>
          <p:nvPr/>
        </p:nvPicPr>
        <p:blipFill>
          <a:blip r:embed="rId3"/>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298302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B876F-9619-F4A2-610D-E2E153E27E9A}"/>
              </a:ext>
            </a:extLst>
          </p:cNvPr>
          <p:cNvPicPr>
            <a:picLocks noChangeAspect="1"/>
          </p:cNvPicPr>
          <p:nvPr/>
        </p:nvPicPr>
        <p:blipFill>
          <a:blip r:embed="rId3"/>
          <a:stretch>
            <a:fillRect/>
          </a:stretch>
        </p:blipFill>
        <p:spPr>
          <a:xfrm>
            <a:off x="1594701" y="1433553"/>
            <a:ext cx="9002598" cy="4422514"/>
          </a:xfrm>
          <a:prstGeom prst="rect">
            <a:avLst/>
          </a:prstGeom>
        </p:spPr>
      </p:pic>
      <p:sp>
        <p:nvSpPr>
          <p:cNvPr id="4" name="Title 3">
            <a:extLst>
              <a:ext uri="{FF2B5EF4-FFF2-40B4-BE49-F238E27FC236}">
                <a16:creationId xmlns:a16="http://schemas.microsoft.com/office/drawing/2014/main" id="{170DAB4B-717C-E16F-1539-3F6752A85089}"/>
              </a:ext>
            </a:extLst>
          </p:cNvPr>
          <p:cNvSpPr>
            <a:spLocks noGrp="1"/>
          </p:cNvSpPr>
          <p:nvPr>
            <p:ph type="title"/>
          </p:nvPr>
        </p:nvSpPr>
        <p:spPr/>
        <p:txBody>
          <a:bodyPr/>
          <a:lstStyle/>
          <a:p>
            <a:r>
              <a:rPr lang="en-US" dirty="0"/>
              <a:t>Event Logs in Windows Registry</a:t>
            </a:r>
          </a:p>
        </p:txBody>
      </p:sp>
    </p:spTree>
    <p:extLst>
      <p:ext uri="{BB962C8B-B14F-4D97-AF65-F5344CB8AC3E}">
        <p14:creationId xmlns:p14="http://schemas.microsoft.com/office/powerpoint/2010/main" val="183948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60DC-7381-97BE-755D-4EA162585E8E}"/>
              </a:ext>
            </a:extLst>
          </p:cNvPr>
          <p:cNvSpPr>
            <a:spLocks noGrp="1"/>
          </p:cNvSpPr>
          <p:nvPr>
            <p:ph type="title"/>
          </p:nvPr>
        </p:nvSpPr>
        <p:spPr/>
        <p:txBody>
          <a:bodyPr/>
          <a:lstStyle/>
          <a:p>
            <a:r>
              <a:rPr lang="en-US" dirty="0"/>
              <a:t>Event Sources</a:t>
            </a:r>
          </a:p>
        </p:txBody>
      </p:sp>
      <p:pic>
        <p:nvPicPr>
          <p:cNvPr id="4" name="Picture 3">
            <a:extLst>
              <a:ext uri="{FF2B5EF4-FFF2-40B4-BE49-F238E27FC236}">
                <a16:creationId xmlns:a16="http://schemas.microsoft.com/office/drawing/2014/main" id="{2FCA4C41-7A72-BD36-256B-DB4B59FC9DEB}"/>
              </a:ext>
            </a:extLst>
          </p:cNvPr>
          <p:cNvPicPr>
            <a:picLocks noChangeAspect="1"/>
          </p:cNvPicPr>
          <p:nvPr/>
        </p:nvPicPr>
        <p:blipFill rotWithShape="1">
          <a:blip r:embed="rId3"/>
          <a:srcRect l="958" t="-11452" r="-958" b="22479"/>
          <a:stretch/>
        </p:blipFill>
        <p:spPr>
          <a:xfrm>
            <a:off x="2279252" y="939426"/>
            <a:ext cx="7633495" cy="4979147"/>
          </a:xfrm>
          <a:prstGeom prst="rect">
            <a:avLst/>
          </a:prstGeom>
          <a:effectLst/>
        </p:spPr>
      </p:pic>
    </p:spTree>
    <p:extLst>
      <p:ext uri="{BB962C8B-B14F-4D97-AF65-F5344CB8AC3E}">
        <p14:creationId xmlns:p14="http://schemas.microsoft.com/office/powerpoint/2010/main" val="358273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B9F0C3-0833-628E-ED1B-BCBBD95D4AD9}"/>
              </a:ext>
            </a:extLst>
          </p:cNvPr>
          <p:cNvGrpSpPr/>
          <p:nvPr/>
        </p:nvGrpSpPr>
        <p:grpSpPr>
          <a:xfrm>
            <a:off x="2185073" y="1690688"/>
            <a:ext cx="7564046" cy="4070098"/>
            <a:chOff x="466130" y="499909"/>
            <a:chExt cx="10026849" cy="5592546"/>
          </a:xfrm>
        </p:grpSpPr>
        <p:pic>
          <p:nvPicPr>
            <p:cNvPr id="5" name="Picture 4">
              <a:extLst>
                <a:ext uri="{FF2B5EF4-FFF2-40B4-BE49-F238E27FC236}">
                  <a16:creationId xmlns:a16="http://schemas.microsoft.com/office/drawing/2014/main" id="{76EFF8B5-A69B-86A4-5CE4-9FB9700E2DA5}"/>
                </a:ext>
              </a:extLst>
            </p:cNvPr>
            <p:cNvPicPr>
              <a:picLocks noChangeAspect="1"/>
            </p:cNvPicPr>
            <p:nvPr/>
          </p:nvPicPr>
          <p:blipFill>
            <a:blip r:embed="rId3"/>
            <a:stretch>
              <a:fillRect/>
            </a:stretch>
          </p:blipFill>
          <p:spPr>
            <a:xfrm>
              <a:off x="466130" y="499909"/>
              <a:ext cx="8516539" cy="2200582"/>
            </a:xfrm>
            <a:prstGeom prst="rect">
              <a:avLst/>
            </a:prstGeom>
          </p:spPr>
        </p:pic>
        <p:pic>
          <p:nvPicPr>
            <p:cNvPr id="7" name="Picture 6">
              <a:extLst>
                <a:ext uri="{FF2B5EF4-FFF2-40B4-BE49-F238E27FC236}">
                  <a16:creationId xmlns:a16="http://schemas.microsoft.com/office/drawing/2014/main" id="{359FFA54-E3F1-54F0-52CF-75F84334957E}"/>
                </a:ext>
              </a:extLst>
            </p:cNvPr>
            <p:cNvPicPr>
              <a:picLocks noChangeAspect="1"/>
            </p:cNvPicPr>
            <p:nvPr/>
          </p:nvPicPr>
          <p:blipFill rotWithShape="1">
            <a:blip r:embed="rId4"/>
            <a:srcRect t="1079" b="2046"/>
            <a:stretch/>
          </p:blipFill>
          <p:spPr>
            <a:xfrm>
              <a:off x="4548549" y="1828799"/>
              <a:ext cx="5944430" cy="4263656"/>
            </a:xfrm>
            <a:prstGeom prst="rect">
              <a:avLst/>
            </a:prstGeom>
          </p:spPr>
        </p:pic>
      </p:grpSp>
      <p:sp>
        <p:nvSpPr>
          <p:cNvPr id="9" name="Title 8">
            <a:extLst>
              <a:ext uri="{FF2B5EF4-FFF2-40B4-BE49-F238E27FC236}">
                <a16:creationId xmlns:a16="http://schemas.microsoft.com/office/drawing/2014/main" id="{D280D56E-E23F-7DE1-D949-6ECC7D548F4D}"/>
              </a:ext>
            </a:extLst>
          </p:cNvPr>
          <p:cNvSpPr>
            <a:spLocks noGrp="1"/>
          </p:cNvSpPr>
          <p:nvPr>
            <p:ph type="title"/>
          </p:nvPr>
        </p:nvSpPr>
        <p:spPr/>
        <p:txBody>
          <a:bodyPr/>
          <a:lstStyle/>
          <a:p>
            <a:r>
              <a:rPr lang="en-US" dirty="0"/>
              <a:t>Event Message Files</a:t>
            </a:r>
          </a:p>
        </p:txBody>
      </p:sp>
    </p:spTree>
    <p:extLst>
      <p:ext uri="{BB962C8B-B14F-4D97-AF65-F5344CB8AC3E}">
        <p14:creationId xmlns:p14="http://schemas.microsoft.com/office/powerpoint/2010/main" val="27896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45C41-5500-E4E5-D4A9-EEEE7CB4482E}"/>
              </a:ext>
            </a:extLst>
          </p:cNvPr>
          <p:cNvSpPr>
            <a:spLocks noGrp="1"/>
          </p:cNvSpPr>
          <p:nvPr>
            <p:ph type="title"/>
          </p:nvPr>
        </p:nvSpPr>
        <p:spPr/>
        <p:txBody>
          <a:bodyPr/>
          <a:lstStyle/>
          <a:p>
            <a:r>
              <a:rPr lang="en-US" dirty="0"/>
              <a:t>Event Message Files</a:t>
            </a:r>
          </a:p>
        </p:txBody>
      </p:sp>
      <p:sp>
        <p:nvSpPr>
          <p:cNvPr id="6" name="Content Placeholder 5">
            <a:extLst>
              <a:ext uri="{FF2B5EF4-FFF2-40B4-BE49-F238E27FC236}">
                <a16:creationId xmlns:a16="http://schemas.microsoft.com/office/drawing/2014/main" id="{51A321E6-BB5E-C4A0-BB60-2CC30A9A83E2}"/>
              </a:ext>
            </a:extLst>
          </p:cNvPr>
          <p:cNvSpPr>
            <a:spLocks noGrp="1"/>
          </p:cNvSpPr>
          <p:nvPr>
            <p:ph sz="half" idx="1"/>
          </p:nvPr>
        </p:nvSpPr>
        <p:spPr/>
        <p:txBody>
          <a:bodyPr/>
          <a:lstStyle/>
          <a:p>
            <a:pPr marL="0" indent="0">
              <a:buNone/>
            </a:pPr>
            <a:r>
              <a:rPr lang="en-US" dirty="0"/>
              <a:t>If a source does not a message corresponding to the </a:t>
            </a:r>
            <a:r>
              <a:rPr lang="en-US" dirty="0" err="1"/>
              <a:t>EventID</a:t>
            </a:r>
            <a:r>
              <a:rPr lang="en-US" dirty="0"/>
              <a:t> issued, you will see a message like this.</a:t>
            </a:r>
          </a:p>
        </p:txBody>
      </p:sp>
      <p:pic>
        <p:nvPicPr>
          <p:cNvPr id="9" name="Picture 8">
            <a:extLst>
              <a:ext uri="{FF2B5EF4-FFF2-40B4-BE49-F238E27FC236}">
                <a16:creationId xmlns:a16="http://schemas.microsoft.com/office/drawing/2014/main" id="{3465B58B-6E61-090D-143E-2897F4E16774}"/>
              </a:ext>
            </a:extLst>
          </p:cNvPr>
          <p:cNvPicPr>
            <a:picLocks noChangeAspect="1"/>
          </p:cNvPicPr>
          <p:nvPr/>
        </p:nvPicPr>
        <p:blipFill>
          <a:blip r:embed="rId3"/>
          <a:stretch>
            <a:fillRect/>
          </a:stretch>
        </p:blipFill>
        <p:spPr>
          <a:xfrm>
            <a:off x="6096000" y="1291281"/>
            <a:ext cx="5743613" cy="4504040"/>
          </a:xfrm>
          <a:prstGeom prst="rect">
            <a:avLst/>
          </a:prstGeom>
        </p:spPr>
      </p:pic>
    </p:spTree>
    <p:extLst>
      <p:ext uri="{BB962C8B-B14F-4D97-AF65-F5344CB8AC3E}">
        <p14:creationId xmlns:p14="http://schemas.microsoft.com/office/powerpoint/2010/main" val="931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9C0E-4A9A-8A4E-F07A-5BBEB2BF6978}"/>
              </a:ext>
            </a:extLst>
          </p:cNvPr>
          <p:cNvSpPr>
            <a:spLocks noGrp="1"/>
          </p:cNvSpPr>
          <p:nvPr>
            <p:ph type="title"/>
          </p:nvPr>
        </p:nvSpPr>
        <p:spPr/>
        <p:txBody>
          <a:bodyPr/>
          <a:lstStyle/>
          <a:p>
            <a:r>
              <a:rPr lang="en-US" dirty="0"/>
              <a:t>Creating Logs/Sources (As Admin)</a:t>
            </a:r>
          </a:p>
        </p:txBody>
      </p:sp>
      <p:pic>
        <p:nvPicPr>
          <p:cNvPr id="3" name="Picture 2">
            <a:extLst>
              <a:ext uri="{FF2B5EF4-FFF2-40B4-BE49-F238E27FC236}">
                <a16:creationId xmlns:a16="http://schemas.microsoft.com/office/drawing/2014/main" id="{F5E262C3-D7CF-DCC5-C619-6AE72A2EB2B4}"/>
              </a:ext>
            </a:extLst>
          </p:cNvPr>
          <p:cNvPicPr>
            <a:picLocks noChangeAspect="1"/>
          </p:cNvPicPr>
          <p:nvPr/>
        </p:nvPicPr>
        <p:blipFill>
          <a:blip r:embed="rId3"/>
          <a:stretch>
            <a:fillRect/>
          </a:stretch>
        </p:blipFill>
        <p:spPr>
          <a:xfrm>
            <a:off x="1016347" y="1882643"/>
            <a:ext cx="10159305" cy="3092714"/>
          </a:xfrm>
          <a:prstGeom prst="rect">
            <a:avLst/>
          </a:prstGeom>
        </p:spPr>
      </p:pic>
    </p:spTree>
    <p:extLst>
      <p:ext uri="{BB962C8B-B14F-4D97-AF65-F5344CB8AC3E}">
        <p14:creationId xmlns:p14="http://schemas.microsoft.com/office/powerpoint/2010/main" val="86563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64B83-3E23-897B-7518-1497D01136C0}"/>
              </a:ext>
            </a:extLst>
          </p:cNvPr>
          <p:cNvPicPr>
            <a:picLocks noChangeAspect="1"/>
          </p:cNvPicPr>
          <p:nvPr/>
        </p:nvPicPr>
        <p:blipFill>
          <a:blip r:embed="rId3"/>
          <a:stretch>
            <a:fillRect/>
          </a:stretch>
        </p:blipFill>
        <p:spPr>
          <a:xfrm>
            <a:off x="1995530" y="907908"/>
            <a:ext cx="8200939" cy="5042184"/>
          </a:xfrm>
          <a:prstGeom prst="rect">
            <a:avLst/>
          </a:prstGeom>
        </p:spPr>
      </p:pic>
    </p:spTree>
    <p:extLst>
      <p:ext uri="{BB962C8B-B14F-4D97-AF65-F5344CB8AC3E}">
        <p14:creationId xmlns:p14="http://schemas.microsoft.com/office/powerpoint/2010/main" val="4248079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8ADC4-EC39-EC0D-109D-9A31CF2DE2E7}"/>
              </a:ext>
            </a:extLst>
          </p:cNvPr>
          <p:cNvSpPr>
            <a:spLocks noGrp="1"/>
          </p:cNvSpPr>
          <p:nvPr>
            <p:ph type="title"/>
          </p:nvPr>
        </p:nvSpPr>
        <p:spPr/>
        <p:txBody>
          <a:bodyPr/>
          <a:lstStyle/>
          <a:p>
            <a:r>
              <a:rPr lang="en-US" dirty="0"/>
              <a:t>Event Log Security</a:t>
            </a:r>
          </a:p>
        </p:txBody>
      </p:sp>
      <p:pic>
        <p:nvPicPr>
          <p:cNvPr id="7" name="Picture 6">
            <a:extLst>
              <a:ext uri="{FF2B5EF4-FFF2-40B4-BE49-F238E27FC236}">
                <a16:creationId xmlns:a16="http://schemas.microsoft.com/office/drawing/2014/main" id="{2B162247-D4A4-9995-B54D-B1B911D4C0D8}"/>
              </a:ext>
            </a:extLst>
          </p:cNvPr>
          <p:cNvPicPr>
            <a:picLocks noChangeAspect="1"/>
          </p:cNvPicPr>
          <p:nvPr/>
        </p:nvPicPr>
        <p:blipFill>
          <a:blip r:embed="rId3"/>
          <a:stretch>
            <a:fillRect/>
          </a:stretch>
        </p:blipFill>
        <p:spPr>
          <a:xfrm>
            <a:off x="2312882" y="1529657"/>
            <a:ext cx="7566236" cy="4489760"/>
          </a:xfrm>
          <a:prstGeom prst="rect">
            <a:avLst/>
          </a:prstGeom>
        </p:spPr>
      </p:pic>
    </p:spTree>
    <p:extLst>
      <p:ext uri="{BB962C8B-B14F-4D97-AF65-F5344CB8AC3E}">
        <p14:creationId xmlns:p14="http://schemas.microsoft.com/office/powerpoint/2010/main" val="93827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6598-3F2C-D796-2208-5FCD111556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C45E5E5-0377-64B2-B026-9D91C2341C1A}"/>
              </a:ext>
            </a:extLst>
          </p:cNvPr>
          <p:cNvSpPr>
            <a:spLocks noGrp="1"/>
          </p:cNvSpPr>
          <p:nvPr>
            <p:ph idx="1"/>
          </p:nvPr>
        </p:nvSpPr>
        <p:spPr/>
        <p:txBody>
          <a:bodyPr/>
          <a:lstStyle/>
          <a:p>
            <a:r>
              <a:rPr lang="en-US" dirty="0"/>
              <a:t>Manage Expectations</a:t>
            </a:r>
          </a:p>
          <a:p>
            <a:r>
              <a:rPr lang="en-US" dirty="0"/>
              <a:t>History Lesson</a:t>
            </a:r>
          </a:p>
          <a:p>
            <a:r>
              <a:rPr lang="en-US" dirty="0"/>
              <a:t>Once over of Windows Event Log Basics</a:t>
            </a:r>
          </a:p>
          <a:p>
            <a:r>
              <a:rPr lang="en-US" dirty="0"/>
              <a:t>Hopefully, Interesting Content Here</a:t>
            </a:r>
          </a:p>
          <a:p>
            <a:r>
              <a:rPr lang="en-US" dirty="0"/>
              <a:t>Additional Content, Continued…</a:t>
            </a:r>
          </a:p>
          <a:p>
            <a:r>
              <a:rPr lang="en-US" dirty="0"/>
              <a:t>Demo(s)?!?!?</a:t>
            </a:r>
          </a:p>
          <a:p>
            <a:r>
              <a:rPr lang="en-US" dirty="0"/>
              <a:t>Q&amp;A</a:t>
            </a:r>
          </a:p>
          <a:p>
            <a:endParaRPr lang="en-US" dirty="0"/>
          </a:p>
          <a:p>
            <a:endParaRPr lang="en-US" dirty="0"/>
          </a:p>
        </p:txBody>
      </p:sp>
    </p:spTree>
    <p:extLst>
      <p:ext uri="{BB962C8B-B14F-4D97-AF65-F5344CB8AC3E}">
        <p14:creationId xmlns:p14="http://schemas.microsoft.com/office/powerpoint/2010/main" val="286949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CFCF7-F7A9-B060-10EF-34B59B57A446}"/>
              </a:ext>
            </a:extLst>
          </p:cNvPr>
          <p:cNvSpPr>
            <a:spLocks noGrp="1"/>
          </p:cNvSpPr>
          <p:nvPr>
            <p:ph type="title"/>
          </p:nvPr>
        </p:nvSpPr>
        <p:spPr/>
        <p:txBody>
          <a:bodyPr/>
          <a:lstStyle/>
          <a:p>
            <a:r>
              <a:rPr lang="en-US" dirty="0"/>
              <a:t>Now what…?</a:t>
            </a:r>
          </a:p>
        </p:txBody>
      </p:sp>
    </p:spTree>
    <p:extLst>
      <p:ext uri="{BB962C8B-B14F-4D97-AF65-F5344CB8AC3E}">
        <p14:creationId xmlns:p14="http://schemas.microsoft.com/office/powerpoint/2010/main" val="332518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02A4-EC48-D427-8A0C-868B983FBD51}"/>
              </a:ext>
            </a:extLst>
          </p:cNvPr>
          <p:cNvSpPr>
            <a:spLocks noGrp="1"/>
          </p:cNvSpPr>
          <p:nvPr>
            <p:ph type="title"/>
          </p:nvPr>
        </p:nvSpPr>
        <p:spPr/>
        <p:txBody>
          <a:bodyPr/>
          <a:lstStyle/>
          <a:p>
            <a:r>
              <a:rPr lang="en-US" dirty="0"/>
              <a:t>Creating an Event Log</a:t>
            </a:r>
          </a:p>
        </p:txBody>
      </p:sp>
      <p:pic>
        <p:nvPicPr>
          <p:cNvPr id="5" name="Picture 4">
            <a:extLst>
              <a:ext uri="{FF2B5EF4-FFF2-40B4-BE49-F238E27FC236}">
                <a16:creationId xmlns:a16="http://schemas.microsoft.com/office/drawing/2014/main" id="{015EC9FE-2EDA-FBF0-5EA5-B1F287269186}"/>
              </a:ext>
            </a:extLst>
          </p:cNvPr>
          <p:cNvPicPr>
            <a:picLocks noChangeAspect="1"/>
          </p:cNvPicPr>
          <p:nvPr/>
        </p:nvPicPr>
        <p:blipFill>
          <a:blip r:embed="rId3"/>
          <a:stretch>
            <a:fillRect/>
          </a:stretch>
        </p:blipFill>
        <p:spPr>
          <a:xfrm>
            <a:off x="1442693" y="1402511"/>
            <a:ext cx="9409263" cy="4789860"/>
          </a:xfrm>
          <a:prstGeom prst="rect">
            <a:avLst/>
          </a:prstGeom>
        </p:spPr>
      </p:pic>
    </p:spTree>
    <p:extLst>
      <p:ext uri="{BB962C8B-B14F-4D97-AF65-F5344CB8AC3E}">
        <p14:creationId xmlns:p14="http://schemas.microsoft.com/office/powerpoint/2010/main" val="2906764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7CDA60A-AF9B-5767-7A27-142C4AA10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94" y="90017"/>
            <a:ext cx="7921677" cy="6022646"/>
          </a:xfrm>
          <a:prstGeom prst="rect">
            <a:avLst/>
          </a:prstGeom>
        </p:spPr>
      </p:pic>
      <p:sp>
        <p:nvSpPr>
          <p:cNvPr id="4" name="TextBox 3">
            <a:extLst>
              <a:ext uri="{FF2B5EF4-FFF2-40B4-BE49-F238E27FC236}">
                <a16:creationId xmlns:a16="http://schemas.microsoft.com/office/drawing/2014/main" id="{F8A2AF0F-C6EF-CE63-D1AC-C529E5BDC326}"/>
              </a:ext>
            </a:extLst>
          </p:cNvPr>
          <p:cNvSpPr txBox="1"/>
          <p:nvPr/>
        </p:nvSpPr>
        <p:spPr>
          <a:xfrm>
            <a:off x="6419851" y="2163812"/>
            <a:ext cx="4362449" cy="1384995"/>
          </a:xfrm>
          <a:prstGeom prst="rect">
            <a:avLst/>
          </a:prstGeom>
          <a:noFill/>
        </p:spPr>
        <p:txBody>
          <a:bodyPr wrap="square" rtlCol="0">
            <a:spAutoFit/>
          </a:bodyPr>
          <a:lstStyle/>
          <a:p>
            <a:r>
              <a:rPr lang="en-US" sz="2800" dirty="0"/>
              <a:t>Total size of Event log message cannot exceed 31,839 bytes???</a:t>
            </a:r>
          </a:p>
        </p:txBody>
      </p:sp>
      <p:pic>
        <p:nvPicPr>
          <p:cNvPr id="5" name="Picture 4">
            <a:extLst>
              <a:ext uri="{FF2B5EF4-FFF2-40B4-BE49-F238E27FC236}">
                <a16:creationId xmlns:a16="http://schemas.microsoft.com/office/drawing/2014/main" id="{D37C03EB-19BC-6F54-19B0-B2679C668A3A}"/>
              </a:ext>
            </a:extLst>
          </p:cNvPr>
          <p:cNvPicPr>
            <a:picLocks noChangeAspect="1"/>
          </p:cNvPicPr>
          <p:nvPr/>
        </p:nvPicPr>
        <p:blipFill>
          <a:blip r:embed="rId4"/>
          <a:stretch>
            <a:fillRect/>
          </a:stretch>
        </p:blipFill>
        <p:spPr>
          <a:xfrm>
            <a:off x="4071633" y="4168140"/>
            <a:ext cx="8120367" cy="18149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3538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553474-6E21-05B4-BCC0-194429FDC72D}"/>
              </a:ext>
            </a:extLst>
          </p:cNvPr>
          <p:cNvSpPr txBox="1"/>
          <p:nvPr/>
        </p:nvSpPr>
        <p:spPr>
          <a:xfrm>
            <a:off x="2915766" y="5220692"/>
            <a:ext cx="6360459" cy="369332"/>
          </a:xfrm>
          <a:prstGeom prst="rect">
            <a:avLst/>
          </a:prstGeom>
          <a:noFill/>
        </p:spPr>
        <p:txBody>
          <a:bodyPr wrap="square" rtlCol="0">
            <a:spAutoFit/>
          </a:bodyPr>
          <a:lstStyle/>
          <a:p>
            <a:pPr algn="ctr"/>
            <a:r>
              <a:rPr lang="en-US" dirty="0"/>
              <a:t>https://github.com/improsec/SharpEventPersist</a:t>
            </a:r>
          </a:p>
        </p:txBody>
      </p:sp>
      <p:grpSp>
        <p:nvGrpSpPr>
          <p:cNvPr id="5" name="Group 4">
            <a:extLst>
              <a:ext uri="{FF2B5EF4-FFF2-40B4-BE49-F238E27FC236}">
                <a16:creationId xmlns:a16="http://schemas.microsoft.com/office/drawing/2014/main" id="{05B91514-85B7-6BB4-6D01-DF21963FEF2B}"/>
              </a:ext>
            </a:extLst>
          </p:cNvPr>
          <p:cNvGrpSpPr/>
          <p:nvPr/>
        </p:nvGrpSpPr>
        <p:grpSpPr>
          <a:xfrm>
            <a:off x="672005" y="608579"/>
            <a:ext cx="10847983" cy="4314962"/>
            <a:chOff x="672005" y="1271519"/>
            <a:chExt cx="10847983" cy="4314962"/>
          </a:xfrm>
        </p:grpSpPr>
        <p:pic>
          <p:nvPicPr>
            <p:cNvPr id="2" name="Picture 1">
              <a:extLst>
                <a:ext uri="{FF2B5EF4-FFF2-40B4-BE49-F238E27FC236}">
                  <a16:creationId xmlns:a16="http://schemas.microsoft.com/office/drawing/2014/main" id="{4D116AD5-366E-427A-DD1C-7FCC12459D13}"/>
                </a:ext>
              </a:extLst>
            </p:cNvPr>
            <p:cNvPicPr>
              <a:picLocks noChangeAspect="1"/>
            </p:cNvPicPr>
            <p:nvPr/>
          </p:nvPicPr>
          <p:blipFill rotWithShape="1">
            <a:blip r:embed="rId3"/>
            <a:srcRect t="48929" b="1216"/>
            <a:stretch/>
          </p:blipFill>
          <p:spPr>
            <a:xfrm>
              <a:off x="672005" y="1271519"/>
              <a:ext cx="10847983" cy="4270955"/>
            </a:xfrm>
            <a:prstGeom prst="rect">
              <a:avLst/>
            </a:prstGeom>
          </p:spPr>
        </p:pic>
        <p:sp>
          <p:nvSpPr>
            <p:cNvPr id="4" name="Rectangle 3">
              <a:extLst>
                <a:ext uri="{FF2B5EF4-FFF2-40B4-BE49-F238E27FC236}">
                  <a16:creationId xmlns:a16="http://schemas.microsoft.com/office/drawing/2014/main" id="{AB046F66-5798-5706-0323-613A913D4DFD}"/>
                </a:ext>
              </a:extLst>
            </p:cNvPr>
            <p:cNvSpPr/>
            <p:nvPr/>
          </p:nvSpPr>
          <p:spPr>
            <a:xfrm>
              <a:off x="3463638" y="4500862"/>
              <a:ext cx="5283198" cy="1085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868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536A-4D78-13E6-497E-3D1087D12DFE}"/>
              </a:ext>
            </a:extLst>
          </p:cNvPr>
          <p:cNvSpPr>
            <a:spLocks noGrp="1"/>
          </p:cNvSpPr>
          <p:nvPr>
            <p:ph type="title"/>
          </p:nvPr>
        </p:nvSpPr>
        <p:spPr/>
        <p:txBody>
          <a:bodyPr/>
          <a:lstStyle/>
          <a:p>
            <a:r>
              <a:rPr lang="en-US" dirty="0"/>
              <a:t>But wait…there is more!</a:t>
            </a:r>
          </a:p>
        </p:txBody>
      </p:sp>
      <p:sp>
        <p:nvSpPr>
          <p:cNvPr id="3" name="Text Placeholder 2">
            <a:extLst>
              <a:ext uri="{FF2B5EF4-FFF2-40B4-BE49-F238E27FC236}">
                <a16:creationId xmlns:a16="http://schemas.microsoft.com/office/drawing/2014/main" id="{28759D08-C9CF-2C1B-BEC7-47D1A9E4B0D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510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8E19A6-07B5-EFE9-B56F-CD089F4FD628}"/>
              </a:ext>
            </a:extLst>
          </p:cNvPr>
          <p:cNvPicPr>
            <a:picLocks noChangeAspect="1"/>
          </p:cNvPicPr>
          <p:nvPr/>
        </p:nvPicPr>
        <p:blipFill rotWithShape="1">
          <a:blip r:embed="rId3"/>
          <a:srcRect b="2547"/>
          <a:stretch/>
        </p:blipFill>
        <p:spPr>
          <a:xfrm>
            <a:off x="831851" y="646086"/>
            <a:ext cx="5264150" cy="3818863"/>
          </a:xfrm>
          <a:prstGeom prst="rect">
            <a:avLst/>
          </a:prstGeom>
        </p:spPr>
      </p:pic>
      <p:pic>
        <p:nvPicPr>
          <p:cNvPr id="7" name="Picture 6">
            <a:extLst>
              <a:ext uri="{FF2B5EF4-FFF2-40B4-BE49-F238E27FC236}">
                <a16:creationId xmlns:a16="http://schemas.microsoft.com/office/drawing/2014/main" id="{9AA8D2FB-79B9-010E-2328-2B51F9E968CB}"/>
              </a:ext>
            </a:extLst>
          </p:cNvPr>
          <p:cNvPicPr>
            <a:picLocks noChangeAspect="1"/>
          </p:cNvPicPr>
          <p:nvPr/>
        </p:nvPicPr>
        <p:blipFill>
          <a:blip r:embed="rId4"/>
          <a:stretch>
            <a:fillRect/>
          </a:stretch>
        </p:blipFill>
        <p:spPr>
          <a:xfrm>
            <a:off x="5178892" y="2576523"/>
            <a:ext cx="4832951" cy="3272948"/>
          </a:xfrm>
          <a:prstGeom prst="rect">
            <a:avLst/>
          </a:prstGeom>
        </p:spPr>
      </p:pic>
    </p:spTree>
    <p:extLst>
      <p:ext uri="{BB962C8B-B14F-4D97-AF65-F5344CB8AC3E}">
        <p14:creationId xmlns:p14="http://schemas.microsoft.com/office/powerpoint/2010/main" val="229540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AC8EC0B-DB4C-F18B-BB3A-500B21E724ED}"/>
              </a:ext>
            </a:extLst>
          </p:cNvPr>
          <p:cNvSpPr txBox="1"/>
          <p:nvPr/>
        </p:nvSpPr>
        <p:spPr>
          <a:xfrm>
            <a:off x="958665" y="2459504"/>
            <a:ext cx="2567354" cy="1938992"/>
          </a:xfrm>
          <a:prstGeom prst="rect">
            <a:avLst/>
          </a:prstGeom>
          <a:noFill/>
        </p:spPr>
        <p:txBody>
          <a:bodyPr wrap="square" rtlCol="0">
            <a:spAutoFit/>
          </a:bodyPr>
          <a:lstStyle/>
          <a:p>
            <a:r>
              <a:rPr lang="en-US" sz="2400" dirty="0"/>
              <a:t>Binary data can be included in an Event Log if it is passed as a byte array</a:t>
            </a:r>
          </a:p>
        </p:txBody>
      </p:sp>
      <p:pic>
        <p:nvPicPr>
          <p:cNvPr id="4" name="Picture 3">
            <a:extLst>
              <a:ext uri="{FF2B5EF4-FFF2-40B4-BE49-F238E27FC236}">
                <a16:creationId xmlns:a16="http://schemas.microsoft.com/office/drawing/2014/main" id="{093B55AA-C753-1797-5D5C-BE49CAA6AEB9}"/>
              </a:ext>
            </a:extLst>
          </p:cNvPr>
          <p:cNvPicPr>
            <a:picLocks noChangeAspect="1"/>
          </p:cNvPicPr>
          <p:nvPr/>
        </p:nvPicPr>
        <p:blipFill>
          <a:blip r:embed="rId3"/>
          <a:stretch>
            <a:fillRect/>
          </a:stretch>
        </p:blipFill>
        <p:spPr>
          <a:xfrm>
            <a:off x="4676780" y="174457"/>
            <a:ext cx="7074264" cy="6509085"/>
          </a:xfrm>
          <a:prstGeom prst="rect">
            <a:avLst/>
          </a:prstGeom>
        </p:spPr>
      </p:pic>
    </p:spTree>
    <p:extLst>
      <p:ext uri="{BB962C8B-B14F-4D97-AF65-F5344CB8AC3E}">
        <p14:creationId xmlns:p14="http://schemas.microsoft.com/office/powerpoint/2010/main" val="120040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D48E-83D7-2A97-ED82-E2FE0EE37DB9}"/>
              </a:ext>
            </a:extLst>
          </p:cNvPr>
          <p:cNvSpPr>
            <a:spLocks noGrp="1"/>
          </p:cNvSpPr>
          <p:nvPr>
            <p:ph type="ctrTitle"/>
          </p:nvPr>
        </p:nvSpPr>
        <p:spPr>
          <a:xfrm>
            <a:off x="15240" y="486410"/>
            <a:ext cx="12161520" cy="2387600"/>
          </a:xfrm>
        </p:spPr>
        <p:txBody>
          <a:bodyPr/>
          <a:lstStyle/>
          <a:p>
            <a:r>
              <a:rPr lang="en-US" dirty="0"/>
              <a:t>How much data </a:t>
            </a:r>
            <a:br>
              <a:rPr lang="en-US" dirty="0"/>
            </a:br>
            <a:r>
              <a:rPr lang="en-US" dirty="0"/>
              <a:t>can be stored??</a:t>
            </a:r>
          </a:p>
        </p:txBody>
      </p:sp>
      <p:sp>
        <p:nvSpPr>
          <p:cNvPr id="5" name="Title 3">
            <a:extLst>
              <a:ext uri="{FF2B5EF4-FFF2-40B4-BE49-F238E27FC236}">
                <a16:creationId xmlns:a16="http://schemas.microsoft.com/office/drawing/2014/main" id="{756DE698-01A3-702B-75B7-C86E4CA8C667}"/>
              </a:ext>
            </a:extLst>
          </p:cNvPr>
          <p:cNvSpPr txBox="1">
            <a:spLocks/>
          </p:cNvSpPr>
          <p:nvPr/>
        </p:nvSpPr>
        <p:spPr>
          <a:xfrm>
            <a:off x="1037590" y="2874010"/>
            <a:ext cx="10515600" cy="16049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61,440 Bytes</a:t>
            </a:r>
            <a:endParaRPr lang="en-US" dirty="0"/>
          </a:p>
        </p:txBody>
      </p:sp>
    </p:spTree>
    <p:extLst>
      <p:ext uri="{BB962C8B-B14F-4D97-AF65-F5344CB8AC3E}">
        <p14:creationId xmlns:p14="http://schemas.microsoft.com/office/powerpoint/2010/main" val="3929110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11E-E93A-E228-15FB-05B603C3EF04}"/>
              </a:ext>
            </a:extLst>
          </p:cNvPr>
          <p:cNvSpPr>
            <a:spLocks noGrp="1"/>
          </p:cNvSpPr>
          <p:nvPr>
            <p:ph type="title"/>
          </p:nvPr>
        </p:nvSpPr>
        <p:spPr/>
        <p:txBody>
          <a:bodyPr/>
          <a:lstStyle/>
          <a:p>
            <a:r>
              <a:rPr lang="en-US" dirty="0"/>
              <a:t>Starting to get offensive…</a:t>
            </a:r>
          </a:p>
        </p:txBody>
      </p:sp>
    </p:spTree>
    <p:extLst>
      <p:ext uri="{BB962C8B-B14F-4D97-AF65-F5344CB8AC3E}">
        <p14:creationId xmlns:p14="http://schemas.microsoft.com/office/powerpoint/2010/main" val="2902760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FB0C5-AE54-0DF9-000E-D36CD4076C0B}"/>
              </a:ext>
            </a:extLst>
          </p:cNvPr>
          <p:cNvSpPr>
            <a:spLocks noGrp="1"/>
          </p:cNvSpPr>
          <p:nvPr>
            <p:ph type="title"/>
          </p:nvPr>
        </p:nvSpPr>
        <p:spPr/>
        <p:txBody>
          <a:bodyPr/>
          <a:lstStyle/>
          <a:p>
            <a:r>
              <a:rPr lang="en-US" dirty="0"/>
              <a:t>Retrieving Payload from Event Logs</a:t>
            </a:r>
          </a:p>
        </p:txBody>
      </p:sp>
      <p:grpSp>
        <p:nvGrpSpPr>
          <p:cNvPr id="10" name="Group 9">
            <a:extLst>
              <a:ext uri="{FF2B5EF4-FFF2-40B4-BE49-F238E27FC236}">
                <a16:creationId xmlns:a16="http://schemas.microsoft.com/office/drawing/2014/main" id="{661E8A55-776B-5795-B2FB-EA3B041A5C67}"/>
              </a:ext>
            </a:extLst>
          </p:cNvPr>
          <p:cNvGrpSpPr/>
          <p:nvPr/>
        </p:nvGrpSpPr>
        <p:grpSpPr>
          <a:xfrm>
            <a:off x="478901" y="1521384"/>
            <a:ext cx="11234197" cy="4665439"/>
            <a:chOff x="417044" y="1425131"/>
            <a:chExt cx="11234197" cy="4665439"/>
          </a:xfrm>
        </p:grpSpPr>
        <p:pic>
          <p:nvPicPr>
            <p:cNvPr id="9" name="Picture 8">
              <a:extLst>
                <a:ext uri="{FF2B5EF4-FFF2-40B4-BE49-F238E27FC236}">
                  <a16:creationId xmlns:a16="http://schemas.microsoft.com/office/drawing/2014/main" id="{B3C61BC9-EF10-A27F-32C3-F51682A009A1}"/>
                </a:ext>
              </a:extLst>
            </p:cNvPr>
            <p:cNvPicPr>
              <a:picLocks noChangeAspect="1"/>
            </p:cNvPicPr>
            <p:nvPr/>
          </p:nvPicPr>
          <p:blipFill>
            <a:blip r:embed="rId3"/>
            <a:stretch>
              <a:fillRect/>
            </a:stretch>
          </p:blipFill>
          <p:spPr>
            <a:xfrm>
              <a:off x="417044" y="1851753"/>
              <a:ext cx="7051801" cy="3581116"/>
            </a:xfrm>
            <a:prstGeom prst="rect">
              <a:avLst/>
            </a:prstGeom>
          </p:spPr>
        </p:pic>
        <p:pic>
          <p:nvPicPr>
            <p:cNvPr id="5" name="Picture 4">
              <a:extLst>
                <a:ext uri="{FF2B5EF4-FFF2-40B4-BE49-F238E27FC236}">
                  <a16:creationId xmlns:a16="http://schemas.microsoft.com/office/drawing/2014/main" id="{C1D4AA18-5CAC-84D4-78F3-41F8BD270349}"/>
                </a:ext>
              </a:extLst>
            </p:cNvPr>
            <p:cNvPicPr>
              <a:picLocks noChangeAspect="1"/>
            </p:cNvPicPr>
            <p:nvPr/>
          </p:nvPicPr>
          <p:blipFill>
            <a:blip r:embed="rId4"/>
            <a:stretch>
              <a:fillRect/>
            </a:stretch>
          </p:blipFill>
          <p:spPr>
            <a:xfrm>
              <a:off x="5508634" y="1425131"/>
              <a:ext cx="4390859" cy="187627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DA3890C-541B-4335-4E95-C959B2C725F5}"/>
                </a:ext>
              </a:extLst>
            </p:cNvPr>
            <p:cNvPicPr>
              <a:picLocks noChangeAspect="1"/>
            </p:cNvPicPr>
            <p:nvPr/>
          </p:nvPicPr>
          <p:blipFill>
            <a:blip r:embed="rId5"/>
            <a:stretch>
              <a:fillRect/>
            </a:stretch>
          </p:blipFill>
          <p:spPr>
            <a:xfrm>
              <a:off x="6808796" y="3988469"/>
              <a:ext cx="4842445" cy="2102101"/>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41813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63A360-3036-3D1A-C60A-4A6BD959F01D}"/>
              </a:ext>
            </a:extLst>
          </p:cNvPr>
          <p:cNvSpPr>
            <a:spLocks noGrp="1"/>
          </p:cNvSpPr>
          <p:nvPr>
            <p:ph type="ctrTitle"/>
          </p:nvPr>
        </p:nvSpPr>
        <p:spPr>
          <a:xfrm>
            <a:off x="1524000" y="2235200"/>
            <a:ext cx="9144000" cy="2387600"/>
          </a:xfrm>
        </p:spPr>
        <p:txBody>
          <a:bodyPr/>
          <a:lstStyle/>
          <a:p>
            <a:r>
              <a:rPr lang="en-US" dirty="0"/>
              <a:t>What is lurking in your event logs?</a:t>
            </a:r>
          </a:p>
        </p:txBody>
      </p:sp>
    </p:spTree>
    <p:extLst>
      <p:ext uri="{BB962C8B-B14F-4D97-AF65-F5344CB8AC3E}">
        <p14:creationId xmlns:p14="http://schemas.microsoft.com/office/powerpoint/2010/main" val="3086366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1B2979-631C-FD8E-96FE-495A84E407D1}"/>
              </a:ext>
            </a:extLst>
          </p:cNvPr>
          <p:cNvPicPr>
            <a:picLocks noChangeAspect="1"/>
          </p:cNvPicPr>
          <p:nvPr/>
        </p:nvPicPr>
        <p:blipFill>
          <a:blip r:embed="rId3"/>
          <a:stretch>
            <a:fillRect/>
          </a:stretch>
        </p:blipFill>
        <p:spPr>
          <a:xfrm>
            <a:off x="5298376" y="825212"/>
            <a:ext cx="6474977" cy="4775488"/>
          </a:xfrm>
          <a:prstGeom prst="rect">
            <a:avLst/>
          </a:prstGeom>
        </p:spPr>
      </p:pic>
      <p:pic>
        <p:nvPicPr>
          <p:cNvPr id="6" name="Picture 5">
            <a:extLst>
              <a:ext uri="{FF2B5EF4-FFF2-40B4-BE49-F238E27FC236}">
                <a16:creationId xmlns:a16="http://schemas.microsoft.com/office/drawing/2014/main" id="{311DAE36-86D5-505D-A3E6-9866F9990002}"/>
              </a:ext>
            </a:extLst>
          </p:cNvPr>
          <p:cNvPicPr>
            <a:picLocks noChangeAspect="1"/>
          </p:cNvPicPr>
          <p:nvPr/>
        </p:nvPicPr>
        <p:blipFill>
          <a:blip r:embed="rId4"/>
          <a:stretch>
            <a:fillRect/>
          </a:stretch>
        </p:blipFill>
        <p:spPr>
          <a:xfrm>
            <a:off x="147918" y="717410"/>
            <a:ext cx="5010407" cy="5423179"/>
          </a:xfrm>
          <a:prstGeom prst="rect">
            <a:avLst/>
          </a:prstGeom>
        </p:spPr>
      </p:pic>
    </p:spTree>
    <p:extLst>
      <p:ext uri="{BB962C8B-B14F-4D97-AF65-F5344CB8AC3E}">
        <p14:creationId xmlns:p14="http://schemas.microsoft.com/office/powerpoint/2010/main" val="3736643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3B6BC5-8C8E-CDEC-8401-9B966DC0E683}"/>
              </a:ext>
            </a:extLst>
          </p:cNvPr>
          <p:cNvPicPr>
            <a:picLocks noChangeAspect="1"/>
          </p:cNvPicPr>
          <p:nvPr/>
        </p:nvPicPr>
        <p:blipFill>
          <a:blip r:embed="rId3"/>
          <a:stretch>
            <a:fillRect/>
          </a:stretch>
        </p:blipFill>
        <p:spPr>
          <a:xfrm>
            <a:off x="2186179" y="3485846"/>
            <a:ext cx="9678751" cy="2524477"/>
          </a:xfrm>
          <a:prstGeom prst="rect">
            <a:avLst/>
          </a:prstGeom>
        </p:spPr>
      </p:pic>
      <p:pic>
        <p:nvPicPr>
          <p:cNvPr id="3" name="Picture 2">
            <a:extLst>
              <a:ext uri="{FF2B5EF4-FFF2-40B4-BE49-F238E27FC236}">
                <a16:creationId xmlns:a16="http://schemas.microsoft.com/office/drawing/2014/main" id="{5B18DEC4-8D22-05B9-33E1-D71C77BBDA04}"/>
              </a:ext>
            </a:extLst>
          </p:cNvPr>
          <p:cNvPicPr>
            <a:picLocks noChangeAspect="1"/>
          </p:cNvPicPr>
          <p:nvPr/>
        </p:nvPicPr>
        <p:blipFill>
          <a:blip r:embed="rId4"/>
          <a:stretch>
            <a:fillRect/>
          </a:stretch>
        </p:blipFill>
        <p:spPr>
          <a:xfrm>
            <a:off x="422363" y="618733"/>
            <a:ext cx="9221487" cy="2810267"/>
          </a:xfrm>
          <a:prstGeom prst="rect">
            <a:avLst/>
          </a:prstGeom>
        </p:spPr>
      </p:pic>
    </p:spTree>
    <p:extLst>
      <p:ext uri="{BB962C8B-B14F-4D97-AF65-F5344CB8AC3E}">
        <p14:creationId xmlns:p14="http://schemas.microsoft.com/office/powerpoint/2010/main" val="419069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ABF188-8AA9-5989-5F25-981089C8C5E1}"/>
              </a:ext>
            </a:extLst>
          </p:cNvPr>
          <p:cNvPicPr>
            <a:picLocks noChangeAspect="1"/>
          </p:cNvPicPr>
          <p:nvPr/>
        </p:nvPicPr>
        <p:blipFill>
          <a:blip r:embed="rId3"/>
          <a:stretch>
            <a:fillRect/>
          </a:stretch>
        </p:blipFill>
        <p:spPr>
          <a:xfrm>
            <a:off x="1739258" y="949411"/>
            <a:ext cx="8713484" cy="4959177"/>
          </a:xfrm>
          <a:prstGeom prst="rect">
            <a:avLst/>
          </a:prstGeom>
        </p:spPr>
      </p:pic>
    </p:spTree>
    <p:extLst>
      <p:ext uri="{BB962C8B-B14F-4D97-AF65-F5344CB8AC3E}">
        <p14:creationId xmlns:p14="http://schemas.microsoft.com/office/powerpoint/2010/main" val="33169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F4CC3-2A77-8FED-D7D4-C081927F4F03}"/>
              </a:ext>
            </a:extLst>
          </p:cNvPr>
          <p:cNvPicPr>
            <a:picLocks noChangeAspect="1"/>
          </p:cNvPicPr>
          <p:nvPr/>
        </p:nvPicPr>
        <p:blipFill rotWithShape="1">
          <a:blip r:embed="rId3"/>
          <a:srcRect l="683"/>
          <a:stretch/>
        </p:blipFill>
        <p:spPr>
          <a:xfrm>
            <a:off x="3009899" y="411480"/>
            <a:ext cx="8677829" cy="5783580"/>
          </a:xfrm>
          <a:prstGeom prst="rect">
            <a:avLst/>
          </a:prstGeom>
        </p:spPr>
      </p:pic>
      <p:pic>
        <p:nvPicPr>
          <p:cNvPr id="9" name="Picture 8">
            <a:extLst>
              <a:ext uri="{FF2B5EF4-FFF2-40B4-BE49-F238E27FC236}">
                <a16:creationId xmlns:a16="http://schemas.microsoft.com/office/drawing/2014/main" id="{A7D00E2C-1BAD-23F4-E9C1-44802193EEAC}"/>
              </a:ext>
            </a:extLst>
          </p:cNvPr>
          <p:cNvPicPr>
            <a:picLocks noChangeAspect="1"/>
          </p:cNvPicPr>
          <p:nvPr/>
        </p:nvPicPr>
        <p:blipFill>
          <a:blip r:embed="rId4"/>
          <a:stretch>
            <a:fillRect/>
          </a:stretch>
        </p:blipFill>
        <p:spPr>
          <a:xfrm>
            <a:off x="162990" y="4052591"/>
            <a:ext cx="4230921" cy="2607701"/>
          </a:xfrm>
          <a:prstGeom prst="rect">
            <a:avLst/>
          </a:prstGeom>
        </p:spPr>
      </p:pic>
    </p:spTree>
    <p:extLst>
      <p:ext uri="{BB962C8B-B14F-4D97-AF65-F5344CB8AC3E}">
        <p14:creationId xmlns:p14="http://schemas.microsoft.com/office/powerpoint/2010/main" val="579133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F8F78-DA3F-05D5-F7D7-AFB7D2CD7CD5}"/>
              </a:ext>
            </a:extLst>
          </p:cNvPr>
          <p:cNvPicPr>
            <a:picLocks noChangeAspect="1"/>
          </p:cNvPicPr>
          <p:nvPr/>
        </p:nvPicPr>
        <p:blipFill>
          <a:blip r:embed="rId3"/>
          <a:stretch>
            <a:fillRect/>
          </a:stretch>
        </p:blipFill>
        <p:spPr>
          <a:xfrm>
            <a:off x="1215594" y="883465"/>
            <a:ext cx="9760811" cy="5091070"/>
          </a:xfrm>
          <a:prstGeom prst="rect">
            <a:avLst/>
          </a:prstGeom>
        </p:spPr>
      </p:pic>
    </p:spTree>
    <p:extLst>
      <p:ext uri="{BB962C8B-B14F-4D97-AF65-F5344CB8AC3E}">
        <p14:creationId xmlns:p14="http://schemas.microsoft.com/office/powerpoint/2010/main" val="45957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8398-3393-567E-8F92-DC43BA75EEB1}"/>
              </a:ext>
            </a:extLst>
          </p:cNvPr>
          <p:cNvSpPr>
            <a:spLocks noGrp="1"/>
          </p:cNvSpPr>
          <p:nvPr>
            <p:ph type="title"/>
          </p:nvPr>
        </p:nvSpPr>
        <p:spPr/>
        <p:txBody>
          <a:bodyPr/>
          <a:lstStyle/>
          <a:p>
            <a:r>
              <a:rPr lang="en-US" dirty="0"/>
              <a:t>Now we’re getting somewhere…</a:t>
            </a:r>
          </a:p>
        </p:txBody>
      </p:sp>
      <p:sp>
        <p:nvSpPr>
          <p:cNvPr id="3" name="Text Placeholder 2">
            <a:extLst>
              <a:ext uri="{FF2B5EF4-FFF2-40B4-BE49-F238E27FC236}">
                <a16:creationId xmlns:a16="http://schemas.microsoft.com/office/drawing/2014/main" id="{C3B44A53-86A8-0EFA-24BC-68B2FFE62C24}"/>
              </a:ext>
            </a:extLst>
          </p:cNvPr>
          <p:cNvSpPr>
            <a:spLocks noGrp="1"/>
          </p:cNvSpPr>
          <p:nvPr>
            <p:ph type="body" idx="1"/>
          </p:nvPr>
        </p:nvSpPr>
        <p:spPr/>
        <p:txBody>
          <a:bodyPr/>
          <a:lstStyle/>
          <a:p>
            <a:r>
              <a:rPr lang="en-US" dirty="0"/>
              <a:t>Let’s go live!</a:t>
            </a:r>
          </a:p>
        </p:txBody>
      </p:sp>
    </p:spTree>
    <p:extLst>
      <p:ext uri="{BB962C8B-B14F-4D97-AF65-F5344CB8AC3E}">
        <p14:creationId xmlns:p14="http://schemas.microsoft.com/office/powerpoint/2010/main" val="415658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3C18-BE71-834D-6416-5F5C610A52A8}"/>
              </a:ext>
            </a:extLst>
          </p:cNvPr>
          <p:cNvSpPr>
            <a:spLocks noGrp="1"/>
          </p:cNvSpPr>
          <p:nvPr>
            <p:ph type="title"/>
          </p:nvPr>
        </p:nvSpPr>
        <p:spPr/>
        <p:txBody>
          <a:bodyPr/>
          <a:lstStyle/>
          <a:p>
            <a:r>
              <a:rPr lang="en-US" dirty="0"/>
              <a:t>In Conclusion</a:t>
            </a:r>
          </a:p>
        </p:txBody>
      </p:sp>
      <p:sp>
        <p:nvSpPr>
          <p:cNvPr id="3" name="Text Placeholder 2">
            <a:extLst>
              <a:ext uri="{FF2B5EF4-FFF2-40B4-BE49-F238E27FC236}">
                <a16:creationId xmlns:a16="http://schemas.microsoft.com/office/drawing/2014/main" id="{DFF7467B-7948-52F5-A112-0B691B55AE7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D507DFB9-DE60-B32F-25D2-E7189053382E}"/>
              </a:ext>
            </a:extLst>
          </p:cNvPr>
          <p:cNvPicPr>
            <a:picLocks noChangeAspect="1"/>
          </p:cNvPicPr>
          <p:nvPr/>
        </p:nvPicPr>
        <p:blipFill>
          <a:blip r:embed="rId3"/>
          <a:stretch>
            <a:fillRect/>
          </a:stretch>
        </p:blipFill>
        <p:spPr>
          <a:xfrm>
            <a:off x="7801192" y="737382"/>
            <a:ext cx="3767655" cy="5383235"/>
          </a:xfrm>
          <a:prstGeom prst="rect">
            <a:avLst/>
          </a:prstGeom>
        </p:spPr>
      </p:pic>
    </p:spTree>
    <p:extLst>
      <p:ext uri="{BB962C8B-B14F-4D97-AF65-F5344CB8AC3E}">
        <p14:creationId xmlns:p14="http://schemas.microsoft.com/office/powerpoint/2010/main" val="83596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69CEB635-D4D2-381E-56C4-5D7C9C52608A}"/>
              </a:ext>
            </a:extLst>
          </p:cNvPr>
          <p:cNvSpPr>
            <a:spLocks noGrp="1"/>
          </p:cNvSpPr>
          <p:nvPr/>
        </p:nvSpPr>
        <p:spPr>
          <a:xfrm>
            <a:off x="838200" y="5230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 </a:t>
            </a:r>
            <a:r>
              <a:rPr lang="en-US" dirty="0" err="1"/>
              <a:t>whoami</a:t>
            </a:r>
            <a:endParaRPr lang="en-US" dirty="0"/>
          </a:p>
        </p:txBody>
      </p:sp>
      <p:sp>
        <p:nvSpPr>
          <p:cNvPr id="7" name="Content Placeholder 4">
            <a:extLst>
              <a:ext uri="{FF2B5EF4-FFF2-40B4-BE49-F238E27FC236}">
                <a16:creationId xmlns:a16="http://schemas.microsoft.com/office/drawing/2014/main" id="{E92F1DA3-FD15-6CD6-8C6A-8BCDA4679E45}"/>
              </a:ext>
            </a:extLst>
          </p:cNvPr>
          <p:cNvSpPr>
            <a:spLocks noGrp="1"/>
          </p:cNvSpPr>
          <p:nvPr/>
        </p:nvSpPr>
        <p:spPr>
          <a:xfrm>
            <a:off x="838200" y="198358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 Fowler – @roobixx</a:t>
            </a:r>
          </a:p>
          <a:p>
            <a:pPr marL="0" indent="0">
              <a:buNone/>
            </a:pPr>
            <a:r>
              <a:rPr lang="en-US" sz="2000" dirty="0"/>
              <a:t>BHIS – Offensive Security Analyst</a:t>
            </a:r>
          </a:p>
          <a:p>
            <a:pPr marL="0" indent="0">
              <a:buNone/>
            </a:pPr>
            <a:endParaRPr lang="en-US" sz="2000" dirty="0"/>
          </a:p>
          <a:p>
            <a:pPr marL="0" indent="0">
              <a:buNone/>
            </a:pPr>
            <a:r>
              <a:rPr lang="en-US" sz="2000" dirty="0"/>
              <a:t>Slides and Code can be found on GitHub</a:t>
            </a:r>
          </a:p>
          <a:p>
            <a:r>
              <a:rPr lang="en-US" sz="2000" dirty="0"/>
              <a:t>https://github.com/roobixx/bsides-stl-2022</a:t>
            </a:r>
          </a:p>
          <a:p>
            <a:endParaRPr lang="en-US" dirty="0"/>
          </a:p>
          <a:p>
            <a:pPr marL="0" indent="0">
              <a:buNone/>
            </a:pPr>
            <a:endParaRPr lang="en-US" dirty="0"/>
          </a:p>
        </p:txBody>
      </p:sp>
    </p:spTree>
    <p:extLst>
      <p:ext uri="{BB962C8B-B14F-4D97-AF65-F5344CB8AC3E}">
        <p14:creationId xmlns:p14="http://schemas.microsoft.com/office/powerpoint/2010/main" val="2376192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E317F7-A943-3D8F-B8A0-FD2E2044D9CB}"/>
              </a:ext>
            </a:extLst>
          </p:cNvPr>
          <p:cNvPicPr>
            <a:picLocks noChangeAspect="1"/>
          </p:cNvPicPr>
          <p:nvPr/>
        </p:nvPicPr>
        <p:blipFill>
          <a:blip r:embed="rId3"/>
          <a:stretch>
            <a:fillRect/>
          </a:stretch>
        </p:blipFill>
        <p:spPr>
          <a:xfrm>
            <a:off x="3515559" y="167640"/>
            <a:ext cx="5160881" cy="5212080"/>
          </a:xfrm>
          <a:prstGeom prst="rect">
            <a:avLst/>
          </a:prstGeom>
        </p:spPr>
      </p:pic>
      <p:sp>
        <p:nvSpPr>
          <p:cNvPr id="6" name="TextBox 5">
            <a:extLst>
              <a:ext uri="{FF2B5EF4-FFF2-40B4-BE49-F238E27FC236}">
                <a16:creationId xmlns:a16="http://schemas.microsoft.com/office/drawing/2014/main" id="{8FB0CBFE-30A3-D09E-A791-2DB81E1696A2}"/>
              </a:ext>
            </a:extLst>
          </p:cNvPr>
          <p:cNvSpPr txBox="1"/>
          <p:nvPr/>
        </p:nvSpPr>
        <p:spPr>
          <a:xfrm>
            <a:off x="2156460" y="5498068"/>
            <a:ext cx="8542020" cy="369332"/>
          </a:xfrm>
          <a:prstGeom prst="rect">
            <a:avLst/>
          </a:prstGeom>
          <a:noFill/>
        </p:spPr>
        <p:txBody>
          <a:bodyPr wrap="square" rtlCol="0">
            <a:spAutoFit/>
          </a:bodyPr>
          <a:lstStyle/>
          <a:p>
            <a:r>
              <a:rPr lang="en-US" dirty="0"/>
              <a:t>https://www.blackhillsinfosec.com/windows-event-logs-for-red-teams/</a:t>
            </a:r>
          </a:p>
        </p:txBody>
      </p:sp>
    </p:spTree>
    <p:extLst>
      <p:ext uri="{BB962C8B-B14F-4D97-AF65-F5344CB8AC3E}">
        <p14:creationId xmlns:p14="http://schemas.microsoft.com/office/powerpoint/2010/main" val="540486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51B5-8FF4-19EF-91CF-4F7931225CB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A5EDC2-DEE1-CB25-07F2-73B4B7CE686D}"/>
              </a:ext>
            </a:extLst>
          </p:cNvPr>
          <p:cNvSpPr>
            <a:spLocks noGrp="1"/>
          </p:cNvSpPr>
          <p:nvPr>
            <p:ph idx="1"/>
          </p:nvPr>
        </p:nvSpPr>
        <p:spPr/>
        <p:txBody>
          <a:bodyPr/>
          <a:lstStyle/>
          <a:p>
            <a:r>
              <a:rPr lang="en-US" dirty="0">
                <a:hlinkClick r:id="rId3"/>
              </a:rPr>
              <a:t>https://threatpost.com/attackers-use-event-logs-to-hide-fileless-malware/179484/</a:t>
            </a:r>
            <a:endParaRPr lang="en-US" dirty="0"/>
          </a:p>
          <a:p>
            <a:r>
              <a:rPr lang="en-US" dirty="0">
                <a:hlinkClick r:id="rId4"/>
              </a:rPr>
              <a:t>https://securelist.com/a-new-secret-stash-for-fileless-malware/106393/</a:t>
            </a:r>
            <a:endParaRPr lang="en-US" dirty="0"/>
          </a:p>
          <a:p>
            <a:r>
              <a:rPr lang="en-US" dirty="0">
                <a:hlinkClick r:id="rId5"/>
              </a:rPr>
              <a:t>https://docs.microsoft.com/en-us/windows/win32/eventlog/event-logging-security</a:t>
            </a:r>
            <a:endParaRPr lang="en-US" dirty="0"/>
          </a:p>
          <a:p>
            <a:r>
              <a:rPr lang="en-US" dirty="0">
                <a:hlinkClick r:id="rId6"/>
              </a:rPr>
              <a:t>https://github.com/improsec/SharpEventPersist</a:t>
            </a:r>
            <a:endParaRPr lang="en-US" dirty="0"/>
          </a:p>
          <a:p>
            <a:endParaRPr lang="en-US" dirty="0"/>
          </a:p>
        </p:txBody>
      </p:sp>
    </p:spTree>
    <p:extLst>
      <p:ext uri="{BB962C8B-B14F-4D97-AF65-F5344CB8AC3E}">
        <p14:creationId xmlns:p14="http://schemas.microsoft.com/office/powerpoint/2010/main" val="168697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C748-2BF6-D09A-426B-92889C69B0CC}"/>
              </a:ext>
            </a:extLst>
          </p:cNvPr>
          <p:cNvSpPr>
            <a:spLocks noGrp="1"/>
          </p:cNvSpPr>
          <p:nvPr>
            <p:ph type="title"/>
          </p:nvPr>
        </p:nvSpPr>
        <p:spPr>
          <a:xfrm>
            <a:off x="535020" y="685800"/>
            <a:ext cx="2780271" cy="5105400"/>
          </a:xfrm>
        </p:spPr>
        <p:txBody>
          <a:bodyPr>
            <a:normAutofit/>
          </a:bodyPr>
          <a:lstStyle/>
          <a:p>
            <a:r>
              <a:rPr lang="en-US" sz="3600" dirty="0">
                <a:solidFill>
                  <a:srgbClr val="FFFFFF"/>
                </a:solidFill>
              </a:rPr>
              <a:t>What Not to Expect…</a:t>
            </a:r>
          </a:p>
        </p:txBody>
      </p:sp>
      <p:graphicFrame>
        <p:nvGraphicFramePr>
          <p:cNvPr id="5" name="Content Placeholder 2">
            <a:extLst>
              <a:ext uri="{FF2B5EF4-FFF2-40B4-BE49-F238E27FC236}">
                <a16:creationId xmlns:a16="http://schemas.microsoft.com/office/drawing/2014/main" id="{D5EFF666-D04A-02A0-8157-BB821BCE209C}"/>
              </a:ext>
            </a:extLst>
          </p:cNvPr>
          <p:cNvGraphicFramePr>
            <a:graphicFrameLocks noGrp="1"/>
          </p:cNvGraphicFramePr>
          <p:nvPr>
            <p:ph idx="1"/>
            <p:extLst>
              <p:ext uri="{D42A27DB-BD31-4B8C-83A1-F6EECF244321}">
                <p14:modId xmlns:p14="http://schemas.microsoft.com/office/powerpoint/2010/main" val="194956349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53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794C-B1F8-7F96-7063-8EA26513464C}"/>
              </a:ext>
            </a:extLst>
          </p:cNvPr>
          <p:cNvSpPr>
            <a:spLocks noGrp="1"/>
          </p:cNvSpPr>
          <p:nvPr>
            <p:ph type="title"/>
          </p:nvPr>
        </p:nvSpPr>
        <p:spPr>
          <a:xfrm>
            <a:off x="648929" y="629266"/>
            <a:ext cx="3727128" cy="1622321"/>
          </a:xfrm>
        </p:spPr>
        <p:txBody>
          <a:bodyPr vert="horz" lIns="91440" tIns="45720" rIns="91440" bIns="45720" rtlCol="0" anchor="ctr">
            <a:normAutofit/>
          </a:bodyPr>
          <a:lstStyle/>
          <a:p>
            <a:r>
              <a:rPr lang="en-US" kern="1200" dirty="0">
                <a:solidFill>
                  <a:schemeClr val="tx1"/>
                </a:solidFill>
                <a:latin typeface="+mj-lt"/>
                <a:ea typeface="+mj-ea"/>
                <a:cs typeface="+mj-cs"/>
              </a:rPr>
              <a:t>May 4, 2022</a:t>
            </a:r>
          </a:p>
        </p:txBody>
      </p:sp>
      <p:sp>
        <p:nvSpPr>
          <p:cNvPr id="4" name="TextBox 3">
            <a:extLst>
              <a:ext uri="{FF2B5EF4-FFF2-40B4-BE49-F238E27FC236}">
                <a16:creationId xmlns:a16="http://schemas.microsoft.com/office/drawing/2014/main" id="{4F4E7B90-F3DC-B9FA-A4A9-B71D3E95435A}"/>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 February 2022 we observed the technique of putting the shellcode into Windows event logs for the first time “in the wild” during the malicious campaign. It allows the “fileless” last stage Trojan to be hidden from plain sight in the file system.“ - </a:t>
            </a:r>
            <a:r>
              <a:rPr lang="en-US" sz="2000" dirty="0" err="1"/>
              <a:t>SecureList</a:t>
            </a:r>
            <a:r>
              <a:rPr lang="en-US" sz="2000" dirty="0"/>
              <a:t> by </a:t>
            </a:r>
            <a:r>
              <a:rPr lang="en-US" sz="2000" dirty="0" err="1"/>
              <a:t>Kapersky</a:t>
            </a:r>
            <a:endParaRPr lang="en-US" sz="2000" dirty="0"/>
          </a:p>
        </p:txBody>
      </p:sp>
      <p:pic>
        <p:nvPicPr>
          <p:cNvPr id="6" name="Picture 5" descr="A screenshot of a computer&#10;&#10;Description automatically generated with medium confidence">
            <a:extLst>
              <a:ext uri="{FF2B5EF4-FFF2-40B4-BE49-F238E27FC236}">
                <a16:creationId xmlns:a16="http://schemas.microsoft.com/office/drawing/2014/main" id="{0E76B6B0-546D-D4D7-BF29-EA9B86F5B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6933" y="807593"/>
            <a:ext cx="5937188" cy="5239568"/>
          </a:xfrm>
          <a:prstGeom prst="rect">
            <a:avLst/>
          </a:prstGeom>
          <a:effectLst/>
        </p:spPr>
      </p:pic>
    </p:spTree>
    <p:extLst>
      <p:ext uri="{BB962C8B-B14F-4D97-AF65-F5344CB8AC3E}">
        <p14:creationId xmlns:p14="http://schemas.microsoft.com/office/powerpoint/2010/main" val="79083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1724CC-4631-FD9E-0FAB-62FFC1E1591C}"/>
              </a:ext>
            </a:extLst>
          </p:cNvPr>
          <p:cNvPicPr>
            <a:picLocks noChangeAspect="1"/>
          </p:cNvPicPr>
          <p:nvPr/>
        </p:nvPicPr>
        <p:blipFill>
          <a:blip r:embed="rId3"/>
          <a:stretch>
            <a:fillRect/>
          </a:stretch>
        </p:blipFill>
        <p:spPr>
          <a:xfrm>
            <a:off x="583442" y="400821"/>
            <a:ext cx="4583601" cy="6092054"/>
          </a:xfrm>
          <a:prstGeom prst="rect">
            <a:avLst/>
          </a:prstGeom>
        </p:spPr>
      </p:pic>
      <p:pic>
        <p:nvPicPr>
          <p:cNvPr id="9" name="Picture 8">
            <a:extLst>
              <a:ext uri="{FF2B5EF4-FFF2-40B4-BE49-F238E27FC236}">
                <a16:creationId xmlns:a16="http://schemas.microsoft.com/office/drawing/2014/main" id="{D45F8D49-64AB-A14F-412B-80B8459EE014}"/>
              </a:ext>
            </a:extLst>
          </p:cNvPr>
          <p:cNvPicPr>
            <a:picLocks noChangeAspect="1"/>
          </p:cNvPicPr>
          <p:nvPr/>
        </p:nvPicPr>
        <p:blipFill>
          <a:blip r:embed="rId4"/>
          <a:stretch>
            <a:fillRect/>
          </a:stretch>
        </p:blipFill>
        <p:spPr>
          <a:xfrm>
            <a:off x="3786040" y="2676516"/>
            <a:ext cx="7964011" cy="609685"/>
          </a:xfrm>
          <a:prstGeom prst="rect">
            <a:avLst/>
          </a:prstGeom>
          <a:ln w="38100">
            <a:solidFill>
              <a:srgbClr val="C00000"/>
            </a:solidFill>
          </a:ln>
        </p:spPr>
      </p:pic>
      <p:pic>
        <p:nvPicPr>
          <p:cNvPr id="11" name="Picture 10">
            <a:extLst>
              <a:ext uri="{FF2B5EF4-FFF2-40B4-BE49-F238E27FC236}">
                <a16:creationId xmlns:a16="http://schemas.microsoft.com/office/drawing/2014/main" id="{699F4AD5-07E6-869A-FC6E-C42CEE4B6D6A}"/>
              </a:ext>
            </a:extLst>
          </p:cNvPr>
          <p:cNvPicPr>
            <a:picLocks noChangeAspect="1"/>
          </p:cNvPicPr>
          <p:nvPr/>
        </p:nvPicPr>
        <p:blipFill rotWithShape="1">
          <a:blip r:embed="rId5"/>
          <a:srcRect l="2965"/>
          <a:stretch/>
        </p:blipFill>
        <p:spPr>
          <a:xfrm>
            <a:off x="5167043" y="3890468"/>
            <a:ext cx="4936210" cy="476316"/>
          </a:xfrm>
          <a:prstGeom prst="rect">
            <a:avLst/>
          </a:prstGeom>
          <a:ln w="38100">
            <a:solidFill>
              <a:srgbClr val="C00000"/>
            </a:solidFill>
          </a:ln>
        </p:spPr>
      </p:pic>
      <p:pic>
        <p:nvPicPr>
          <p:cNvPr id="13" name="Picture 12">
            <a:extLst>
              <a:ext uri="{FF2B5EF4-FFF2-40B4-BE49-F238E27FC236}">
                <a16:creationId xmlns:a16="http://schemas.microsoft.com/office/drawing/2014/main" id="{CB0987C3-5741-600F-F7A3-524F533181D5}"/>
              </a:ext>
            </a:extLst>
          </p:cNvPr>
          <p:cNvPicPr>
            <a:picLocks noChangeAspect="1"/>
          </p:cNvPicPr>
          <p:nvPr/>
        </p:nvPicPr>
        <p:blipFill>
          <a:blip r:embed="rId6"/>
          <a:stretch>
            <a:fillRect/>
          </a:stretch>
        </p:blipFill>
        <p:spPr>
          <a:xfrm>
            <a:off x="8541924" y="5167855"/>
            <a:ext cx="3324689" cy="523948"/>
          </a:xfrm>
          <a:prstGeom prst="rect">
            <a:avLst/>
          </a:prstGeom>
          <a:ln w="38100">
            <a:solidFill>
              <a:srgbClr val="C00000"/>
            </a:solidFill>
          </a:ln>
        </p:spPr>
      </p:pic>
      <p:pic>
        <p:nvPicPr>
          <p:cNvPr id="7" name="Content Placeholder 6">
            <a:extLst>
              <a:ext uri="{FF2B5EF4-FFF2-40B4-BE49-F238E27FC236}">
                <a16:creationId xmlns:a16="http://schemas.microsoft.com/office/drawing/2014/main" id="{7527CACC-14C1-07FD-2E18-5CAD1423629B}"/>
              </a:ext>
            </a:extLst>
          </p:cNvPr>
          <p:cNvPicPr>
            <a:picLocks noGrp="1" noChangeAspect="1"/>
          </p:cNvPicPr>
          <p:nvPr>
            <p:ph idx="1"/>
          </p:nvPr>
        </p:nvPicPr>
        <p:blipFill>
          <a:blip r:embed="rId7"/>
          <a:stretch>
            <a:fillRect/>
          </a:stretch>
        </p:blipFill>
        <p:spPr>
          <a:xfrm>
            <a:off x="7373607" y="1617040"/>
            <a:ext cx="2476846" cy="504895"/>
          </a:xfrm>
          <a:ln w="28575">
            <a:solidFill>
              <a:srgbClr val="C00000"/>
            </a:solidFill>
          </a:ln>
        </p:spPr>
      </p:pic>
    </p:spTree>
    <p:extLst>
      <p:ext uri="{BB962C8B-B14F-4D97-AF65-F5344CB8AC3E}">
        <p14:creationId xmlns:p14="http://schemas.microsoft.com/office/powerpoint/2010/main" val="46146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335C26-4F28-C6E5-A7FF-DF19D0AFF127}"/>
              </a:ext>
            </a:extLst>
          </p:cNvPr>
          <p:cNvSpPr>
            <a:spLocks noGrp="1"/>
          </p:cNvSpPr>
          <p:nvPr>
            <p:ph type="title"/>
          </p:nvPr>
        </p:nvSpPr>
        <p:spPr/>
        <p:txBody>
          <a:bodyPr/>
          <a:lstStyle/>
          <a:p>
            <a:r>
              <a:rPr lang="en-US" dirty="0"/>
              <a:t>First the basics…</a:t>
            </a:r>
          </a:p>
        </p:txBody>
      </p:sp>
      <p:sp>
        <p:nvSpPr>
          <p:cNvPr id="5" name="Text Placeholder 4">
            <a:extLst>
              <a:ext uri="{FF2B5EF4-FFF2-40B4-BE49-F238E27FC236}">
                <a16:creationId xmlns:a16="http://schemas.microsoft.com/office/drawing/2014/main" id="{536F9B0A-2AA5-C830-B067-D2FF80A515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357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EECF-3F69-924E-AF0B-024F428C80E4}"/>
              </a:ext>
            </a:extLst>
          </p:cNvPr>
          <p:cNvSpPr>
            <a:spLocks noGrp="1"/>
          </p:cNvSpPr>
          <p:nvPr>
            <p:ph type="title"/>
          </p:nvPr>
        </p:nvSpPr>
        <p:spPr/>
        <p:txBody>
          <a:bodyPr/>
          <a:lstStyle/>
          <a:p>
            <a:r>
              <a:rPr lang="en-US" dirty="0"/>
              <a:t>Windows Event Log Basics</a:t>
            </a:r>
          </a:p>
        </p:txBody>
      </p:sp>
      <p:pic>
        <p:nvPicPr>
          <p:cNvPr id="5" name="Content Placeholder 4">
            <a:extLst>
              <a:ext uri="{FF2B5EF4-FFF2-40B4-BE49-F238E27FC236}">
                <a16:creationId xmlns:a16="http://schemas.microsoft.com/office/drawing/2014/main" id="{AC603ED5-E587-883E-7862-51750FD27A6E}"/>
              </a:ext>
            </a:extLst>
          </p:cNvPr>
          <p:cNvPicPr>
            <a:picLocks noGrp="1" noChangeAspect="1"/>
          </p:cNvPicPr>
          <p:nvPr>
            <p:ph idx="1"/>
          </p:nvPr>
        </p:nvPicPr>
        <p:blipFill>
          <a:blip r:embed="rId3"/>
          <a:stretch>
            <a:fillRect/>
          </a:stretch>
        </p:blipFill>
        <p:spPr>
          <a:xfrm>
            <a:off x="3705696" y="1561708"/>
            <a:ext cx="7374680" cy="4512864"/>
          </a:xfrm>
        </p:spPr>
      </p:pic>
      <p:sp>
        <p:nvSpPr>
          <p:cNvPr id="6" name="TextBox 5">
            <a:extLst>
              <a:ext uri="{FF2B5EF4-FFF2-40B4-BE49-F238E27FC236}">
                <a16:creationId xmlns:a16="http://schemas.microsoft.com/office/drawing/2014/main" id="{47D224CC-5B71-E8A4-C291-F79C1AEF568E}"/>
              </a:ext>
            </a:extLst>
          </p:cNvPr>
          <p:cNvSpPr txBox="1"/>
          <p:nvPr/>
        </p:nvSpPr>
        <p:spPr>
          <a:xfrm>
            <a:off x="529936" y="1818409"/>
            <a:ext cx="2815937" cy="1754326"/>
          </a:xfrm>
          <a:prstGeom prst="rect">
            <a:avLst/>
          </a:prstGeom>
          <a:noFill/>
        </p:spPr>
        <p:txBody>
          <a:bodyPr wrap="square" rtlCol="0">
            <a:spAutoFit/>
          </a:bodyPr>
          <a:lstStyle/>
          <a:p>
            <a:r>
              <a:rPr lang="en-US" dirty="0"/>
              <a:t>Windows event logs use a structured data format to record events that happen within the operating system, software, hardware-based events.</a:t>
            </a:r>
          </a:p>
        </p:txBody>
      </p:sp>
    </p:spTree>
    <p:extLst>
      <p:ext uri="{BB962C8B-B14F-4D97-AF65-F5344CB8AC3E}">
        <p14:creationId xmlns:p14="http://schemas.microsoft.com/office/powerpoint/2010/main" val="387162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B96A4-788D-A0A8-4C91-A1EAAE608D24}"/>
              </a:ext>
            </a:extLst>
          </p:cNvPr>
          <p:cNvPicPr>
            <a:picLocks noChangeAspect="1"/>
          </p:cNvPicPr>
          <p:nvPr/>
        </p:nvPicPr>
        <p:blipFill>
          <a:blip r:embed="rId3"/>
          <a:stretch>
            <a:fillRect/>
          </a:stretch>
        </p:blipFill>
        <p:spPr>
          <a:xfrm>
            <a:off x="1987003" y="947371"/>
            <a:ext cx="8217994" cy="49632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0153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ustom 1">
      <a:majorFont>
        <a:latin typeface="Lucida Sans Unicode"/>
        <a:ea typeface=""/>
        <a:cs typeface=""/>
      </a:majorFont>
      <a:minorFont>
        <a:latin typeface="Lucida Sans Unicod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11075</TotalTime>
  <Words>695</Words>
  <Application>Microsoft Office PowerPoint</Application>
  <PresentationFormat>Widescreen</PresentationFormat>
  <Paragraphs>106</Paragraphs>
  <Slides>39</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Lucida Sans Unicode</vt:lpstr>
      <vt:lpstr>Source Code Pro</vt:lpstr>
      <vt:lpstr>Office Theme</vt:lpstr>
      <vt:lpstr>PowerPoint Presentation</vt:lpstr>
      <vt:lpstr>Agenda</vt:lpstr>
      <vt:lpstr>What is lurking in your event logs?</vt:lpstr>
      <vt:lpstr>What Not to Expect…</vt:lpstr>
      <vt:lpstr>May 4, 2022</vt:lpstr>
      <vt:lpstr>PowerPoint Presentation</vt:lpstr>
      <vt:lpstr>First the basics…</vt:lpstr>
      <vt:lpstr>Windows Event Log Basics</vt:lpstr>
      <vt:lpstr>PowerPoint Presentation</vt:lpstr>
      <vt:lpstr>PowerPoint Presentation</vt:lpstr>
      <vt:lpstr>PowerPoint Presentation</vt:lpstr>
      <vt:lpstr>PowerPoint Presentation</vt:lpstr>
      <vt:lpstr>Event Logs in Windows Registry</vt:lpstr>
      <vt:lpstr>Event Sources</vt:lpstr>
      <vt:lpstr>Event Message Files</vt:lpstr>
      <vt:lpstr>Event Message Files</vt:lpstr>
      <vt:lpstr>Creating Logs/Sources (As Admin)</vt:lpstr>
      <vt:lpstr>PowerPoint Presentation</vt:lpstr>
      <vt:lpstr>Event Log Security</vt:lpstr>
      <vt:lpstr>Now what…?</vt:lpstr>
      <vt:lpstr>Creating an Event Log</vt:lpstr>
      <vt:lpstr>PowerPoint Presentation</vt:lpstr>
      <vt:lpstr>PowerPoint Presentation</vt:lpstr>
      <vt:lpstr>But wait…there is more!</vt:lpstr>
      <vt:lpstr>PowerPoint Presentation</vt:lpstr>
      <vt:lpstr>PowerPoint Presentation</vt:lpstr>
      <vt:lpstr>How much data  can be stored??</vt:lpstr>
      <vt:lpstr>Starting to get offensive…</vt:lpstr>
      <vt:lpstr>Retrieving Payload from Event Logs</vt:lpstr>
      <vt:lpstr>PowerPoint Presentation</vt:lpstr>
      <vt:lpstr>PowerPoint Presentation</vt:lpstr>
      <vt:lpstr>PowerPoint Presentation</vt:lpstr>
      <vt:lpstr>PowerPoint Presentation</vt:lpstr>
      <vt:lpstr>PowerPoint Presentation</vt:lpstr>
      <vt:lpstr>Now we’re getting somewhere…</vt:lpstr>
      <vt:lpstr>In Conclusion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Log4me/Shell4me</dc:title>
  <dc:creator>Tim Fowler</dc:creator>
  <cp:lastModifiedBy>Tim Fowler</cp:lastModifiedBy>
  <cp:revision>15</cp:revision>
  <dcterms:created xsi:type="dcterms:W3CDTF">2022-05-26T14:23:36Z</dcterms:created>
  <dcterms:modified xsi:type="dcterms:W3CDTF">2022-10-07T00:55:06Z</dcterms:modified>
</cp:coreProperties>
</file>